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03" r:id="rId1"/>
  </p:sldMasterIdLst>
  <p:notesMasterIdLst>
    <p:notesMasterId r:id="rId21"/>
  </p:notesMasterIdLst>
  <p:handoutMasterIdLst>
    <p:handoutMasterId r:id="rId22"/>
  </p:handoutMasterIdLst>
  <p:sldIdLst>
    <p:sldId id="256" r:id="rId2"/>
    <p:sldId id="511" r:id="rId3"/>
    <p:sldId id="512" r:id="rId4"/>
    <p:sldId id="442" r:id="rId5"/>
    <p:sldId id="372" r:id="rId6"/>
    <p:sldId id="426" r:id="rId7"/>
    <p:sldId id="373" r:id="rId8"/>
    <p:sldId id="460" r:id="rId9"/>
    <p:sldId id="496" r:id="rId10"/>
    <p:sldId id="378" r:id="rId11"/>
    <p:sldId id="453" r:id="rId12"/>
    <p:sldId id="487" r:id="rId13"/>
    <p:sldId id="492" r:id="rId14"/>
    <p:sldId id="513" r:id="rId15"/>
    <p:sldId id="508" r:id="rId16"/>
    <p:sldId id="509" r:id="rId17"/>
    <p:sldId id="459" r:id="rId18"/>
    <p:sldId id="377" r:id="rId19"/>
    <p:sldId id="505" r:id="rId20"/>
  </p:sldIdLst>
  <p:sldSz cx="12192000" cy="6858000"/>
  <p:notesSz cx="6742113" cy="987266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0000"/>
    <a:srgbClr val="009A46"/>
    <a:srgbClr val="00823B"/>
    <a:srgbClr val="D60000"/>
    <a:srgbClr val="0099CC"/>
    <a:srgbClr val="AFFFD3"/>
    <a:srgbClr val="00D5D0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700" autoAdjust="0"/>
  </p:normalViewPr>
  <p:slideViewPr>
    <p:cSldViewPr>
      <p:cViewPr varScale="1">
        <p:scale>
          <a:sx n="113" d="100"/>
          <a:sy n="113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F8D5C9F7-C6E9-4411-B764-E5EABC8288C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000" cy="495300"/>
          </a:xfrm>
          <a:prstGeom prst="rect">
            <a:avLst/>
          </a:prstGeom>
        </p:spPr>
        <p:txBody>
          <a:bodyPr vert="horz" lIns="91879" tIns="45939" rIns="91879" bIns="4593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6BEEA88-C5F7-4522-B8EB-023D2E6947D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9525" y="0"/>
            <a:ext cx="2921000" cy="495300"/>
          </a:xfrm>
          <a:prstGeom prst="rect">
            <a:avLst/>
          </a:prstGeom>
        </p:spPr>
        <p:txBody>
          <a:bodyPr vert="horz" lIns="91879" tIns="45939" rIns="91879" bIns="45939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6BA1D06-69A4-4E7D-945E-DB68539E2070}" type="datetimeFigureOut">
              <a:rPr lang="ru-RU"/>
              <a:pPr>
                <a:defRPr/>
              </a:pPr>
              <a:t>28.04.2026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6A50EC4-C39C-4C0E-A799-1BCD8D08271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21000" cy="495300"/>
          </a:xfrm>
          <a:prstGeom prst="rect">
            <a:avLst/>
          </a:prstGeom>
        </p:spPr>
        <p:txBody>
          <a:bodyPr vert="horz" lIns="91879" tIns="45939" rIns="91879" bIns="4593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66FFC7C-E2C9-4A86-AE53-ABDA60F34B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9525" y="9377363"/>
            <a:ext cx="2921000" cy="495300"/>
          </a:xfrm>
          <a:prstGeom prst="rect">
            <a:avLst/>
          </a:prstGeom>
        </p:spPr>
        <p:txBody>
          <a:bodyPr vert="horz" wrap="square" lIns="91879" tIns="45939" rIns="91879" bIns="45939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B091B4D-0C73-404C-9ACC-DC1B24F17E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D316D255-DF54-4FAF-9192-FE09E534515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000" cy="493713"/>
          </a:xfrm>
          <a:prstGeom prst="rect">
            <a:avLst/>
          </a:prstGeom>
        </p:spPr>
        <p:txBody>
          <a:bodyPr vert="horz" lIns="91879" tIns="45939" rIns="91879" bIns="4593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F0E2859-4DE3-4720-8B6D-C7BD657CE4C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19525" y="0"/>
            <a:ext cx="2921000" cy="493713"/>
          </a:xfrm>
          <a:prstGeom prst="rect">
            <a:avLst/>
          </a:prstGeom>
        </p:spPr>
        <p:txBody>
          <a:bodyPr vert="horz" lIns="91879" tIns="45939" rIns="91879" bIns="45939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7597DCE-C875-423F-A209-2C65A8735253}" type="datetimeFigureOut">
              <a:rPr lang="ru-RU"/>
              <a:pPr>
                <a:defRPr/>
              </a:pPr>
              <a:t>28.04.2026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id="{22812100-66FD-425C-BACB-1235A681034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83363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79" tIns="45939" rIns="91879" bIns="45939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id="{5A0F3045-FBA8-4F08-9843-E9D14059FB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4688" y="4689475"/>
            <a:ext cx="5392737" cy="4443413"/>
          </a:xfrm>
          <a:prstGeom prst="rect">
            <a:avLst/>
          </a:prstGeom>
        </p:spPr>
        <p:txBody>
          <a:bodyPr vert="horz" lIns="91879" tIns="45939" rIns="91879" bIns="45939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1AA1AD1-0368-4A97-A4E5-2B523157019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21000" cy="493712"/>
          </a:xfrm>
          <a:prstGeom prst="rect">
            <a:avLst/>
          </a:prstGeom>
        </p:spPr>
        <p:txBody>
          <a:bodyPr vert="horz" lIns="91879" tIns="45939" rIns="91879" bIns="4593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39A4109-363E-45D7-811B-AECD25A083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19525" y="9377363"/>
            <a:ext cx="2921000" cy="493712"/>
          </a:xfrm>
          <a:prstGeom prst="rect">
            <a:avLst/>
          </a:prstGeom>
        </p:spPr>
        <p:txBody>
          <a:bodyPr vert="horz" wrap="square" lIns="91879" tIns="45939" rIns="91879" bIns="45939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19DAC4E-1B9E-4E4C-8383-7FE700C4F4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661AC2D0-F14A-453B-9804-48EBA2B26AB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C49C34-D3B4-4A75-8236-5A6F1AD72309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 altLang="ru-RU"/>
          </a:p>
        </p:txBody>
      </p:sp>
      <p:sp>
        <p:nvSpPr>
          <p:cNvPr id="32771" name="Rectangle 7">
            <a:extLst>
              <a:ext uri="{FF2B5EF4-FFF2-40B4-BE49-F238E27FC236}">
                <a16:creationId xmlns:a16="http://schemas.microsoft.com/office/drawing/2014/main" id="{7C949BEF-3E65-4279-866D-9BFF920C72B0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19525" y="9377363"/>
            <a:ext cx="292100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ABFD9E7-5C2C-4910-A247-50C523C3BDA3}" type="slidenum">
              <a:rPr lang="ru-RU" altLang="ru-RU" sz="1800"/>
              <a:pPr algn="r" eaLnBrk="1" hangingPunct="1">
                <a:spcBef>
                  <a:spcPct val="0"/>
                </a:spcBef>
              </a:pPr>
              <a:t>9</a:t>
            </a:fld>
            <a:endParaRPr lang="ru-RU" altLang="ru-RU" sz="1800"/>
          </a:p>
        </p:txBody>
      </p:sp>
      <p:sp>
        <p:nvSpPr>
          <p:cNvPr id="32772" name="Rectangle 2">
            <a:extLst>
              <a:ext uri="{FF2B5EF4-FFF2-40B4-BE49-F238E27FC236}">
                <a16:creationId xmlns:a16="http://schemas.microsoft.com/office/drawing/2014/main" id="{A212D2A0-10CF-410C-8616-24203584130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79375" y="739775"/>
            <a:ext cx="6583363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3" name="Rectangle 3">
            <a:extLst>
              <a:ext uri="{FF2B5EF4-FFF2-40B4-BE49-F238E27FC236}">
                <a16:creationId xmlns:a16="http://schemas.microsoft.com/office/drawing/2014/main" id="{2BF54E4D-54D6-475F-B2A7-025676C7C4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01231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7DE26AF-C11F-48F7-AAFE-DF2CBD829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2D74E-7246-4602-A0CF-69053FD208BB}" type="datetime1">
              <a:rPr lang="ru-RU" smtClean="0"/>
              <a:t>28.04.2026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32279B-B6EF-4634-AB6F-6D2EF6D8E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5AE5A4-DC60-4B8C-AC6A-8FBF9A982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A72E0-433A-41FB-8DCD-B9A531D167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220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F9546D1-FE14-46B7-BC8E-CB69B42BB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1A013-5080-42FF-A7A2-1AAEA58E1293}" type="datetime1">
              <a:rPr lang="ru-RU" smtClean="0"/>
              <a:t>28.04.2026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C0891D-0066-472F-9903-D90EA7C17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23CCE8-774C-4881-9561-F7D99477F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E2F88-D0A9-4717-A513-99A1A326E8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2955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F18AB9B-9C98-450B-B6CE-D1B663E49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2AC13-C13F-43B2-91CE-5AA259F5B553}" type="datetime1">
              <a:rPr lang="ru-RU" smtClean="0"/>
              <a:t>28.04.2026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270715F-E3B1-434F-8E2A-4ABA60AC4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833239-D7E9-4415-8EF9-5562EE1E2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0FA69-15E7-4D93-BDD4-5558CD5E8B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94556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9A7D98BE-EAF2-41AE-B869-375338C80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D63D2-2F53-4C7B-926F-8614E24601A4}" type="datetime1">
              <a:rPr lang="ru-RU" smtClean="0"/>
              <a:t>28.04.2026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5B713E0B-CD95-478A-B967-8BFC4C218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7122F415-040B-4510-A0AE-1702B323F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9E93E-8495-4DB8-BFED-D419C0FAD1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53648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ru-RU" noProof="0"/>
              <a:t>Вставка таблицы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805C58AB-C037-FB8B-4D9A-9607C608E3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740A6-2613-4833-B4E5-613608EE5F34}" type="datetime1">
              <a:rPr lang="ru-RU" smtClean="0"/>
              <a:t>28.04.2026</a:t>
            </a:fld>
            <a:endParaRPr lang="ru-RU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4D1D6B49-F947-F8FF-AE31-B0824BEFF6D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69395D-87C7-463B-A901-6C48A1C74866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68996B00-67C1-2710-021F-8FCF58B14863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537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2021E4-E0EC-4704-8FDB-F3B3B7FEA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D13BE-103E-4164-8FE8-E50CFC254F72}" type="datetime1">
              <a:rPr lang="ru-RU" smtClean="0"/>
              <a:t>28.04.2026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58EC97-8133-4846-909E-9209D53C8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730DF5-6ADD-4F20-B1A7-9BA30A631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363FF-38A5-486D-9A7E-CFFBB3439D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1702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B80FE1-4929-4B1C-896C-7F814169E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4B1B6-2D28-4FDE-AC90-1DB19702A554}" type="datetime1">
              <a:rPr lang="ru-RU" smtClean="0"/>
              <a:t>28.04.2026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CB66FDA-C753-40F8-9066-208EEFE9D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2BD590-0401-4C8B-A429-34FA45474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744DA-E88C-408C-A631-F5B763F717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04847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8051D3EE-6122-46F2-BA48-C96C95EDF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F8588-950D-41DE-B5D8-BF13B348B3AF}" type="datetime1">
              <a:rPr lang="ru-RU" smtClean="0"/>
              <a:t>28.04.2026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DA2D0367-FF23-42DE-9153-555011A4B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7D434879-07DD-40B6-A89B-5B6F05A5E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CB9F6-F2B3-43F7-8327-6AA34EF5F4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7966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8101055E-5ADC-4CBC-B2CD-DD45060A2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46344-4870-4E93-87CB-23A7E920CE22}" type="datetime1">
              <a:rPr lang="ru-RU" smtClean="0"/>
              <a:t>28.04.2026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013ABFB1-A331-48A6-891E-3F94C1A74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BA7655FB-3E45-4D85-8905-14D8B4687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277D8-1C7A-4D28-97EA-D5DA3CE17F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5038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FFF99499-ECCC-440E-B2F7-9E8E142B7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740E7-F899-4C8A-9CEC-5AFF9FEA9340}" type="datetime1">
              <a:rPr lang="ru-RU" smtClean="0"/>
              <a:t>28.04.2026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0B964170-CB26-45AF-BAE6-2740E159E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5ADC57C5-7B9E-454C-ABB9-636A43A58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F626B-CB87-43EB-9D90-079FBC2C9A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9144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id="{4A4F039B-0EC2-44ED-9E7E-65809A3A0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CCCDC-2BA7-41D2-92DA-A6C7A461D055}" type="datetime1">
              <a:rPr lang="ru-RU" smtClean="0"/>
              <a:t>28.04.2026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id="{2AEAB742-1F6D-4065-BB85-E6A3E6625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9EE8D93C-9CFD-4ED5-B9FB-2C19CE7E3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B470A-E8ED-46A4-8207-15D03CAE53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1160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38457195-F057-4C44-B3C5-1D85EA61B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F4890-510E-4BA3-B777-42D6A99C7949}" type="datetime1">
              <a:rPr lang="ru-RU" smtClean="0"/>
              <a:t>28.04.2026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B5368C7B-6BBB-4FDA-AE09-0852CE7FE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248783EF-2AA5-4879-A337-48AA35F36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4B1CE-97A6-4ECA-8D25-DEE0682579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0757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78896E36-04C9-4EA9-B69F-E66141CC9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4AAC2-9938-42DC-845E-599B759317FF}" type="datetime1">
              <a:rPr lang="ru-RU" smtClean="0"/>
              <a:t>28.04.2026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C6093242-C398-444A-BFDC-8547F18F0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2DAF54E2-4AAF-4783-8973-C9921464D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9FB5C-0243-49BA-8602-C12DD690DA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469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id="{7CCB41FF-DA68-4BE6-9AEE-155B126DA5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id="{9E6368A2-BD3B-4117-9F6D-993D4D4320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2D2181-FA42-417C-87E2-CBB36BD631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749964-D318-4F51-940B-806F3455A54A}" type="datetime1">
              <a:rPr lang="ru-RU" smtClean="0"/>
              <a:t>28.04.2026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FC0EDB-471F-487F-B9FC-A42FD57D08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CCD6CC-5408-42D5-A678-D33B14C189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1106685-A86F-487B-B381-0AA1FA91CD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4" r:id="rId1"/>
    <p:sldLayoutId id="2147484305" r:id="rId2"/>
    <p:sldLayoutId id="2147484306" r:id="rId3"/>
    <p:sldLayoutId id="2147484307" r:id="rId4"/>
    <p:sldLayoutId id="2147484308" r:id="rId5"/>
    <p:sldLayoutId id="2147484309" r:id="rId6"/>
    <p:sldLayoutId id="2147484310" r:id="rId7"/>
    <p:sldLayoutId id="2147484311" r:id="rId8"/>
    <p:sldLayoutId id="2147484312" r:id="rId9"/>
    <p:sldLayoutId id="2147484313" r:id="rId10"/>
    <p:sldLayoutId id="2147484314" r:id="rId11"/>
    <p:sldLayoutId id="2147484315" r:id="rId12"/>
    <p:sldLayoutId id="2147484316" r:id="rId13"/>
  </p:sldLayoutIdLst>
  <p:hf hdr="0" ftr="0" dt="0"/>
  <p:txStyles>
    <p:titleStyle>
      <a:lvl1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9.png"/><Relationship Id="rId7" Type="http://schemas.openxmlformats.org/officeDocument/2006/relationships/image" Target="../media/image13.jpg"/><Relationship Id="rId12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jpg"/><Relationship Id="rId5" Type="http://schemas.openxmlformats.org/officeDocument/2006/relationships/image" Target="../media/image11.png"/><Relationship Id="rId10" Type="http://schemas.openxmlformats.org/officeDocument/2006/relationships/image" Target="../media/image16.jpg"/><Relationship Id="rId4" Type="http://schemas.openxmlformats.org/officeDocument/2006/relationships/image" Target="../media/image10.jpg"/><Relationship Id="rId9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>
            <a:extLst>
              <a:ext uri="{FF2B5EF4-FFF2-40B4-BE49-F238E27FC236}">
                <a16:creationId xmlns:a16="http://schemas.microsoft.com/office/drawing/2014/main" id="{6DD5080D-D53B-4D2E-829A-00DE11C08B4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86553" y="2564903"/>
            <a:ext cx="10210648" cy="3489273"/>
          </a:xfrm>
        </p:spPr>
        <p:txBody>
          <a:bodyPr rtlCol="0">
            <a:normAutofit fontScale="90000"/>
          </a:bodyPr>
          <a:lstStyle/>
          <a:p>
            <a:pPr marL="114300"/>
            <a:br>
              <a:rPr lang="ru-RU" sz="3100" dirty="0">
                <a:solidFill>
                  <a:srgbClr val="990000"/>
                </a:solidFill>
                <a:latin typeface="+mn-lt"/>
              </a:rPr>
            </a:br>
            <a:r>
              <a:rPr lang="ru-RU" sz="4900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Цифровые технологии оценки недр как фактор устойчивого развития Казахстана</a:t>
            </a:r>
            <a:br>
              <a:rPr lang="ru-RU" sz="4900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</a:br>
            <a:br>
              <a:rPr lang="ru-RU" sz="4900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200" b="1" i="1" dirty="0">
                <a:latin typeface="+mn-lt"/>
                <a:cs typeface="Times New Roman" panose="02020603050405020304" pitchFamily="18" charset="0"/>
              </a:rPr>
              <a:t>Бессмысленно продолжать делать то же самое и ждать других результатов.         </a:t>
            </a:r>
            <a:r>
              <a:rPr lang="ru-RU" sz="2200" b="1" i="1" dirty="0" err="1">
                <a:latin typeface="+mn-lt"/>
                <a:cs typeface="Times New Roman" panose="02020603050405020304" pitchFamily="18" charset="0"/>
              </a:rPr>
              <a:t>А.Эйнштейн</a:t>
            </a:r>
            <a:br>
              <a:rPr lang="ru-RU" sz="4900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altLang="ru-RU" sz="4900" b="1" dirty="0">
              <a:solidFill>
                <a:srgbClr val="990000"/>
              </a:solidFill>
              <a:latin typeface="+mn-lt"/>
            </a:endParaRP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CDC07976-8C17-431F-95C8-6692DC319EE0}"/>
              </a:ext>
            </a:extLst>
          </p:cNvPr>
          <p:cNvSpPr txBox="1">
            <a:spLocks/>
          </p:cNvSpPr>
          <p:nvPr/>
        </p:nvSpPr>
        <p:spPr bwMode="auto">
          <a:xfrm>
            <a:off x="1881188" y="215901"/>
            <a:ext cx="3783012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70000"/>
              <a:defRPr/>
            </a:pPr>
            <a:endParaRPr lang="ru-RU" sz="4000" b="1" i="1" kern="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5124" name="TextBox 5">
            <a:extLst>
              <a:ext uri="{FF2B5EF4-FFF2-40B4-BE49-F238E27FC236}">
                <a16:creationId xmlns:a16="http://schemas.microsoft.com/office/drawing/2014/main" id="{26909A38-D244-47D6-A22D-8E9D26202A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8751" y="6357939"/>
            <a:ext cx="2009775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altLang="ru-RU" sz="1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2026 г.</a:t>
            </a:r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F72D749D-EFB0-4568-B28A-14DAD25E4874}"/>
              </a:ext>
            </a:extLst>
          </p:cNvPr>
          <p:cNvSpPr txBox="1">
            <a:spLocks/>
          </p:cNvSpPr>
          <p:nvPr/>
        </p:nvSpPr>
        <p:spPr bwMode="auto">
          <a:xfrm>
            <a:off x="6596935" y="887413"/>
            <a:ext cx="4608512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70000"/>
              <a:defRPr/>
            </a:pPr>
            <a:r>
              <a:rPr lang="ru-RU" kern="0" dirty="0">
                <a:latin typeface="+mn-lt"/>
              </a:rPr>
              <a:t>Лось Владимир Львович </a:t>
            </a:r>
          </a:p>
          <a:p>
            <a:pPr algn="r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70000"/>
              <a:defRPr/>
            </a:pPr>
            <a:r>
              <a:rPr lang="ru-RU" kern="0" dirty="0" err="1">
                <a:latin typeface="+mn-lt"/>
              </a:rPr>
              <a:t>Ужкенов</a:t>
            </a:r>
            <a:r>
              <a:rPr lang="ru-RU" kern="0" dirty="0">
                <a:latin typeface="+mn-lt"/>
              </a:rPr>
              <a:t> Булат Султанович</a:t>
            </a:r>
          </a:p>
        </p:txBody>
      </p:sp>
      <p:pic>
        <p:nvPicPr>
          <p:cNvPr id="5126" name="Рисунок 1" descr="1лого_Б.jpg">
            <a:extLst>
              <a:ext uri="{FF2B5EF4-FFF2-40B4-BE49-F238E27FC236}">
                <a16:creationId xmlns:a16="http://schemas.microsoft.com/office/drawing/2014/main" id="{034F4A02-9D7E-4012-AFF2-5EA0FCFD8A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415480" y="5236756"/>
            <a:ext cx="1944216" cy="120597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2BB49034-A219-4568-AA1B-61C60E8C3290}"/>
              </a:ext>
            </a:extLst>
          </p:cNvPr>
          <p:cNvSpPr txBox="1">
            <a:spLocks/>
          </p:cNvSpPr>
          <p:nvPr/>
        </p:nvSpPr>
        <p:spPr bwMode="auto">
          <a:xfrm>
            <a:off x="1415480" y="130174"/>
            <a:ext cx="8784976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70000"/>
              <a:defRPr/>
            </a:pPr>
            <a:r>
              <a:rPr lang="ru-RU" sz="2000" b="1" kern="0" dirty="0">
                <a:solidFill>
                  <a:schemeClr val="accent1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МЕЖДУНАРОДНАЯ АКАДЕМИЯ ИНФОРМАТИЗАЦИИ (МАИН),</a:t>
            </a:r>
          </a:p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70000"/>
              <a:defRPr/>
            </a:pPr>
            <a:r>
              <a:rPr lang="ru-RU" sz="2000" b="1" kern="0" dirty="0">
                <a:solidFill>
                  <a:schemeClr val="accent1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 АКАДЕМИЯ МИНЕРАЛЬНЫХ РЕСУРСОВ РК (АМР РК)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F76A06B-B1D1-47A0-961B-6C0CDB87AB8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630116" y="5236756"/>
            <a:ext cx="1721345" cy="968507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C8C585-46AB-DEEF-41C7-4157F3DA0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>
              <a:defRPr/>
            </a:pPr>
            <a:fld id="{171A72E0-433A-41FB-8DCD-B9A531D16707}" type="slidenum">
              <a:rPr lang="ru-RU" altLang="ru-RU" smtClean="0"/>
              <a:pPr>
                <a:defRPr/>
              </a:pPr>
              <a:t>1</a:t>
            </a:fld>
            <a:endParaRPr lang="ru-RU" alt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2">
            <a:extLst>
              <a:ext uri="{FF2B5EF4-FFF2-40B4-BE49-F238E27FC236}">
                <a16:creationId xmlns:a16="http://schemas.microsoft.com/office/drawing/2014/main" id="{157B5559-31BC-4498-B046-279ECB07C4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93069" y="0"/>
            <a:ext cx="8229600" cy="108011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3200" b="1" dirty="0">
                <a:solidFill>
                  <a:srgbClr val="990000"/>
                </a:solidFill>
                <a:latin typeface="+mn-lt"/>
              </a:rPr>
              <a:t>Компонент «Методы и технологии прогнозирования»</a:t>
            </a:r>
          </a:p>
        </p:txBody>
      </p:sp>
      <p:sp>
        <p:nvSpPr>
          <p:cNvPr id="33795" name="Содержимое 3">
            <a:extLst>
              <a:ext uri="{FF2B5EF4-FFF2-40B4-BE49-F238E27FC236}">
                <a16:creationId xmlns:a16="http://schemas.microsoft.com/office/drawing/2014/main" id="{D2387E7D-01AC-41F1-802B-7608568634F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3392" y="980728"/>
            <a:ext cx="11089232" cy="5289550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Экспертные выводы и оценки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Подсчёт позитивных и негативных факторов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altLang="ru-RU" sz="2000" b="1" dirty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Районирование с выделением потенциально перспективных</a:t>
            </a:r>
            <a:r>
              <a:rPr lang="ru-RU" altLang="ru-RU" sz="2000" dirty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на выявление рудных объектов районов </a:t>
            </a:r>
            <a:r>
              <a:rPr lang="ru-RU" altLang="ru-RU" sz="1800" b="1" i="1" dirty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(по наличию в них месторождений и</a:t>
            </a:r>
            <a:r>
              <a:rPr lang="en-US" altLang="ru-RU" sz="1800" b="1" i="1" dirty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altLang="ru-RU" sz="1800" b="1" i="1" dirty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или теоретических предположений)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altLang="ru-RU" sz="2000" b="1" dirty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Распознавание образов </a:t>
            </a:r>
            <a:r>
              <a:rPr lang="ru-RU" altLang="ru-RU" sz="1800" b="1" i="1" dirty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(при наличии эталонов)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altLang="ru-RU" sz="2000" b="1" dirty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Построение многомерных функций</a:t>
            </a:r>
            <a:r>
              <a:rPr lang="ru-RU" altLang="ru-RU" sz="2000" dirty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связывающих целевую и прогнозирующие характеристики геологического пространства </a:t>
            </a:r>
            <a:r>
              <a:rPr lang="ru-RU" altLang="ru-RU" sz="1800" b="1" i="1" dirty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altLang="ru-RU" sz="1800" b="1" i="1" dirty="0" err="1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нейросетевой</a:t>
            </a:r>
            <a:r>
              <a:rPr lang="ru-RU" altLang="ru-RU" sz="1800" b="1" i="1" dirty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анализ при наличии эталонов)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altLang="ru-RU" sz="1800" b="1" i="1" dirty="0">
                <a:latin typeface="Arial" panose="020B0604020202020204" pitchFamily="34" charset="0"/>
                <a:cs typeface="Arial" panose="020B0604020202020204" pitchFamily="34" charset="0"/>
              </a:rPr>
              <a:t>Особенности геологической среды и систем, которые необходимо учитывать при решении задачи прогнозирования: 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altLang="ru-RU" sz="1800" i="1" dirty="0">
                <a:latin typeface="Arial" panose="020B0604020202020204" pitchFamily="34" charset="0"/>
                <a:cs typeface="Arial" panose="020B0604020202020204" pitchFamily="34" charset="0"/>
              </a:rPr>
              <a:t>- нелинейность и неоднородность геологической среды, приводящая к </a:t>
            </a:r>
            <a:r>
              <a:rPr lang="ru-RU" altLang="ru-RU" sz="1800" i="1" dirty="0" err="1">
                <a:latin typeface="Arial" panose="020B0604020202020204" pitchFamily="34" charset="0"/>
                <a:cs typeface="Arial" panose="020B0604020202020204" pitchFamily="34" charset="0"/>
              </a:rPr>
              <a:t>неинвариантности</a:t>
            </a:r>
            <a:r>
              <a:rPr lang="ru-RU" altLang="ru-RU" sz="1800" i="1" dirty="0">
                <a:latin typeface="Arial" panose="020B0604020202020204" pitchFamily="34" charset="0"/>
                <a:cs typeface="Arial" panose="020B0604020202020204" pitchFamily="34" charset="0"/>
              </a:rPr>
              <a:t>  силы и формы связей между </a:t>
            </a:r>
            <a:r>
              <a:rPr lang="en-US" altLang="ru-RU" sz="1800" i="1" dirty="0" err="1">
                <a:latin typeface="Arial" panose="020B0604020202020204" pitchFamily="34" charset="0"/>
                <a:cs typeface="Arial" panose="020B0604020202020204" pitchFamily="34" charset="0"/>
              </a:rPr>
              <a:t>ti</a:t>
            </a:r>
            <a:r>
              <a:rPr lang="ru-RU" altLang="ru-RU" sz="1800" i="1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altLang="ru-RU" sz="1800" i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u-RU" altLang="ru-RU" sz="1800" i="1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altLang="ru-RU" sz="1800" i="1" dirty="0">
                <a:latin typeface="Arial" panose="020B0604020202020204" pitchFamily="34" charset="0"/>
                <a:cs typeface="Arial" panose="020B0604020202020204" pitchFamily="34" charset="0"/>
              </a:rPr>
              <a:t>- диффузность (плохая организация) структуры рудообразующих и многих других геологических систем, затрудняющая их выделение в пространстве и определение факторов формирования.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3A60CC-9FAC-4764-BCB3-6315CFB16F2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242414" y="236402"/>
            <a:ext cx="978816" cy="658253"/>
          </a:xfrm>
          <a:prstGeom prst="rect">
            <a:avLst/>
          </a:prstGeo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0199B0C3-134D-4D99-A440-44EA8616B5F6}"/>
              </a:ext>
            </a:extLst>
          </p:cNvPr>
          <p:cNvCxnSpPr/>
          <p:nvPr/>
        </p:nvCxnSpPr>
        <p:spPr>
          <a:xfrm>
            <a:off x="2495550" y="4292600"/>
            <a:ext cx="6624638" cy="0"/>
          </a:xfrm>
          <a:prstGeom prst="line">
            <a:avLst/>
          </a:prstGeom>
          <a:ln w="38100">
            <a:solidFill>
              <a:srgbClr val="009A46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F33C040-9CCE-E266-8826-1BB6C9338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D363FF-38A5-486D-9A7E-CFFBB3439D85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AB92C75-A818-462A-8B69-EB5B1D06A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333376"/>
            <a:ext cx="7886700" cy="132556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rgbClr val="990000"/>
                </a:solidFill>
                <a:latin typeface="+mn-lt"/>
              </a:rPr>
              <a:t>ПК </a:t>
            </a:r>
            <a:r>
              <a:rPr lang="en-US" sz="3600" b="1" dirty="0">
                <a:solidFill>
                  <a:srgbClr val="990000"/>
                </a:solidFill>
                <a:latin typeface="+mn-lt"/>
              </a:rPr>
              <a:t>ELAN</a:t>
            </a:r>
            <a:br>
              <a:rPr lang="ru-RU" sz="3600" b="1" dirty="0">
                <a:solidFill>
                  <a:srgbClr val="990000"/>
                </a:solidFill>
                <a:latin typeface="+mn-lt"/>
              </a:rPr>
            </a:br>
            <a:endParaRPr lang="ru-RU" dirty="0">
              <a:solidFill>
                <a:srgbClr val="990000"/>
              </a:solidFill>
              <a:latin typeface="+mn-lt"/>
            </a:endParaRPr>
          </a:p>
        </p:txBody>
      </p:sp>
      <p:sp>
        <p:nvSpPr>
          <p:cNvPr id="2" name="Содержимое 1">
            <a:extLst>
              <a:ext uri="{FF2B5EF4-FFF2-40B4-BE49-F238E27FC236}">
                <a16:creationId xmlns:a16="http://schemas.microsoft.com/office/drawing/2014/main" id="{06A0B373-263E-4E5C-999C-4D4B924A11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416" y="1124744"/>
            <a:ext cx="6336704" cy="4653062"/>
          </a:xfrm>
        </p:spPr>
        <p:txBody>
          <a:bodyPr rtlCol="0">
            <a:noAutofit/>
          </a:bodyPr>
          <a:lstStyle/>
          <a:p>
            <a:pPr marL="0" indent="0" algn="just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Технология </a:t>
            </a:r>
            <a:r>
              <a:rPr lang="ru-RU" sz="2000" b="1" dirty="0">
                <a:solidFill>
                  <a:srgbClr val="C00000"/>
                </a:solidFill>
              </a:rPr>
              <a:t>ММП</a:t>
            </a: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(</a:t>
            </a:r>
            <a:r>
              <a:rPr lang="ru-RU" sz="20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многомодельный</a:t>
            </a: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метод прогнозирования) реализуется с помощью </a:t>
            </a:r>
            <a:r>
              <a:rPr lang="ru-RU" sz="2000" b="1" dirty="0">
                <a:solidFill>
                  <a:srgbClr val="990000"/>
                </a:solidFill>
              </a:rPr>
              <a:t>программного комплекса </a:t>
            </a:r>
            <a:r>
              <a:rPr lang="en-US" sz="2000" b="1" dirty="0">
                <a:solidFill>
                  <a:srgbClr val="990000"/>
                </a:solidFill>
              </a:rPr>
              <a:t>ELAN</a:t>
            </a: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</a:p>
          <a:p>
            <a:pPr marL="0" indent="0" algn="just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Комплекс представляет собой </a:t>
            </a:r>
            <a:r>
              <a:rPr lang="ru-RU" sz="2000" b="1" dirty="0">
                <a:solidFill>
                  <a:srgbClr val="990000"/>
                </a:solidFill>
              </a:rPr>
              <a:t>набор профессиональных программных </a:t>
            </a: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инструментов и ориентирован на решение широкого круга геологических задач. </a:t>
            </a:r>
          </a:p>
          <a:p>
            <a:pPr marL="0" indent="0" algn="just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Из этих инструментов можно составлять </a:t>
            </a:r>
            <a:r>
              <a:rPr lang="ru-RU" sz="2000" b="1" dirty="0">
                <a:solidFill>
                  <a:srgbClr val="990000"/>
                </a:solidFill>
              </a:rPr>
              <a:t>гибкие технологические цепочки</a:t>
            </a: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и решать практически любые задачи, возникающие при </a:t>
            </a:r>
            <a:r>
              <a:rPr lang="ru-RU" sz="2000" b="1" dirty="0">
                <a:solidFill>
                  <a:srgbClr val="990000"/>
                </a:solidFill>
              </a:rPr>
              <a:t>прогнозе и поисках полезных ископаемых</a:t>
            </a: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en-US" sz="20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 marL="0" indent="0" algn="just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ru-RU" sz="2000" dirty="0"/>
              <a:t>ПК </a:t>
            </a:r>
            <a:r>
              <a:rPr lang="en-US" sz="2000" dirty="0"/>
              <a:t>ELAN </a:t>
            </a:r>
            <a:r>
              <a:rPr lang="ru-RU" sz="2000" dirty="0"/>
              <a:t>содержит </a:t>
            </a:r>
            <a:r>
              <a:rPr lang="ru-RU" sz="2000" b="1" dirty="0">
                <a:solidFill>
                  <a:srgbClr val="990000"/>
                </a:solidFill>
              </a:rPr>
              <a:t>5 основных функциональных программ </a:t>
            </a:r>
            <a:r>
              <a:rPr lang="ru-RU" sz="2000" dirty="0"/>
              <a:t>и блок вспомогательных программ</a:t>
            </a:r>
          </a:p>
        </p:txBody>
      </p:sp>
      <p:sp>
        <p:nvSpPr>
          <p:cNvPr id="39940" name="Rectangle 5">
            <a:extLst>
              <a:ext uri="{FF2B5EF4-FFF2-40B4-BE49-F238E27FC236}">
                <a16:creationId xmlns:a16="http://schemas.microsoft.com/office/drawing/2014/main" id="{4E0DD691-8591-44E1-86CB-0AC05CB848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CE55D27-C172-4C0B-9D01-38857169CC8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668000" y="184666"/>
            <a:ext cx="955015" cy="642247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DE345E8-0A9E-735A-2DCE-2D3EC6BB4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D363FF-38A5-486D-9A7E-CFFBB3439D85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AA264F-AB85-4B51-B5E5-9CB00C06DA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8712" y="763450"/>
            <a:ext cx="2044423" cy="301636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B2D49D7-2B57-4FC2-B4BE-802F53FACC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8483" y="3912080"/>
            <a:ext cx="1042595" cy="147357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6CAC043-4C8F-4EA5-9A4F-114016EC97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42055" y="4436579"/>
            <a:ext cx="881184" cy="124884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F452CC-8DF9-40B1-BDD9-8E184F0E4F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68554" y="5040740"/>
            <a:ext cx="883598" cy="128936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53C2C0B-70FE-42BE-B4B7-87A8FBED28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34163" y="3912080"/>
            <a:ext cx="1042595" cy="147357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C8200FB-9F6C-4430-B0F0-D87D93F8C9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40529" y="4678560"/>
            <a:ext cx="988723" cy="139743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2AC0C78-5FFA-43B7-80D9-C9F6E0F0C7B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34109" y="5305030"/>
            <a:ext cx="955052" cy="134984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BA81920-D77B-4F2C-A46C-3E57074392D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19669" y="4678560"/>
            <a:ext cx="883588" cy="124884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171B577-B970-4101-B811-AF718942FF5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68050" y="5361299"/>
            <a:ext cx="910101" cy="128631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569883F-4C35-46C9-8375-9F5E87D94EF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09148" y="5561375"/>
            <a:ext cx="828182" cy="116278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977E5E-8C6A-A267-ED9B-03ED07C9A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917617"/>
            <a:ext cx="8594926" cy="55025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8E4D33-E359-7534-FD19-C15E4BB89566}"/>
              </a:ext>
            </a:extLst>
          </p:cNvPr>
          <p:cNvSpPr txBox="1"/>
          <p:nvPr/>
        </p:nvSpPr>
        <p:spPr>
          <a:xfrm>
            <a:off x="2112543" y="264551"/>
            <a:ext cx="784887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eaLnBrk="1" hangingPunct="1">
              <a:lnSpc>
                <a:spcPct val="90000"/>
              </a:lnSpc>
              <a:spcBef>
                <a:spcPts val="750"/>
              </a:spcBef>
            </a:pPr>
            <a:r>
              <a:rPr lang="ru-RU" sz="3200" b="1" dirty="0">
                <a:solidFill>
                  <a:srgbClr val="990000"/>
                </a:solidFill>
                <a:latin typeface="+mn-lt"/>
              </a:rPr>
              <a:t>Главное окно ПК </a:t>
            </a:r>
            <a:r>
              <a:rPr lang="en-US" sz="3200" b="1" dirty="0">
                <a:solidFill>
                  <a:srgbClr val="990000"/>
                </a:solidFill>
                <a:latin typeface="+mn-lt"/>
              </a:rPr>
              <a:t>ELAN</a:t>
            </a:r>
            <a:endParaRPr lang="ru-RU" sz="3200" b="1" dirty="0">
              <a:solidFill>
                <a:srgbClr val="990000"/>
              </a:solidFill>
              <a:latin typeface="+mn-lt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70D3D85-CE26-6030-389B-965AFC373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49E93E-8495-4DB8-BFED-D419C0FAD1D6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70793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320CD27C-442B-F657-3444-4A1028E69BE1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335360" y="274639"/>
            <a:ext cx="11521280" cy="6081712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C00000"/>
                </a:solidFill>
              </a:rPr>
              <a:t>Программный комплекс ELAN </a:t>
            </a:r>
          </a:p>
          <a:p>
            <a:pPr marL="0" indent="0" algn="ctr">
              <a:buNone/>
            </a:pPr>
            <a:r>
              <a:rPr lang="ru-RU" sz="2000" i="1" dirty="0">
                <a:cs typeface="Times New Roman" panose="02020603050405020304" pitchFamily="18" charset="0"/>
              </a:rPr>
              <a:t>(авторское свидетельство №57743 от 8 мая 2023 г)</a:t>
            </a:r>
            <a:endParaRPr lang="en-US" sz="2000" i="1" dirty="0"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>
                <a:cs typeface="Times New Roman" panose="02020603050405020304" pitchFamily="18" charset="0"/>
              </a:rPr>
              <a:t>Программный комплекс ELAN представляет собой систему</a:t>
            </a:r>
            <a:r>
              <a:rPr lang="en-US" sz="2000" dirty="0">
                <a:cs typeface="Times New Roman" panose="02020603050405020304" pitchFamily="18" charset="0"/>
              </a:rPr>
              <a:t> </a:t>
            </a:r>
            <a:r>
              <a:rPr lang="ru-RU" sz="2000" dirty="0">
                <a:cs typeface="Times New Roman" panose="02020603050405020304" pitchFamily="18" charset="0"/>
              </a:rPr>
              <a:t>профессиональных программных инструментов и применяется при решении широкого</a:t>
            </a:r>
            <a:r>
              <a:rPr lang="en-US" sz="2000" dirty="0">
                <a:cs typeface="Times New Roman" panose="02020603050405020304" pitchFamily="18" charset="0"/>
              </a:rPr>
              <a:t> </a:t>
            </a:r>
            <a:r>
              <a:rPr lang="ru-RU" sz="2000" dirty="0">
                <a:cs typeface="Times New Roman" panose="02020603050405020304" pitchFamily="18" charset="0"/>
              </a:rPr>
              <a:t>круга научных и прикладных задач геологии и геологоразведки. Из этих инструментов</a:t>
            </a:r>
            <a:r>
              <a:rPr lang="en-US" sz="2000" dirty="0">
                <a:cs typeface="Times New Roman" panose="02020603050405020304" pitchFamily="18" charset="0"/>
              </a:rPr>
              <a:t> </a:t>
            </a:r>
            <a:r>
              <a:rPr lang="ru-RU" sz="2000" dirty="0">
                <a:cs typeface="Times New Roman" panose="02020603050405020304" pitchFamily="18" charset="0"/>
              </a:rPr>
              <a:t>можно собирать гибкие технологические цепочки и решать практически любые задачи,</a:t>
            </a:r>
            <a:r>
              <a:rPr lang="en-US" sz="2000" dirty="0">
                <a:cs typeface="Times New Roman" panose="02020603050405020304" pitchFamily="18" charset="0"/>
              </a:rPr>
              <a:t> </a:t>
            </a:r>
            <a:r>
              <a:rPr lang="ru-RU" sz="2000" dirty="0">
                <a:cs typeface="Times New Roman" panose="02020603050405020304" pitchFamily="18" charset="0"/>
              </a:rPr>
              <a:t>возникающие при прогнозе и поисках полезных ископаемых.</a:t>
            </a:r>
            <a:endParaRPr lang="en-US" sz="2000" dirty="0"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2000" b="1" dirty="0">
                <a:solidFill>
                  <a:srgbClr val="C00000"/>
                </a:solidFill>
                <a:cs typeface="Times New Roman" panose="02020603050405020304" pitchFamily="18" charset="0"/>
              </a:rPr>
              <a:t>Блок структурно-статистического анализа данных</a:t>
            </a:r>
            <a:r>
              <a:rPr lang="en-US" sz="2000" dirty="0">
                <a:cs typeface="Times New Roman" panose="02020603050405020304" pitchFamily="18" charset="0"/>
              </a:rPr>
              <a:t>.</a:t>
            </a:r>
            <a:r>
              <a:rPr lang="ru-RU" sz="2000" dirty="0">
                <a:cs typeface="Times New Roman" panose="02020603050405020304" pitchFamily="18" charset="0"/>
              </a:rPr>
              <a:t> Базовая</a:t>
            </a:r>
            <a:r>
              <a:rPr lang="en-US" sz="2000" dirty="0">
                <a:cs typeface="Times New Roman" panose="02020603050405020304" pitchFamily="18" charset="0"/>
              </a:rPr>
              <a:t> </a:t>
            </a:r>
            <a:r>
              <a:rPr lang="ru-RU" sz="2000" dirty="0">
                <a:cs typeface="Times New Roman" panose="02020603050405020304" pitchFamily="18" charset="0"/>
              </a:rPr>
              <a:t>программа </a:t>
            </a:r>
            <a:r>
              <a:rPr lang="ru-RU" sz="2000" dirty="0" err="1">
                <a:cs typeface="Times New Roman" panose="02020603050405020304" pitchFamily="18" charset="0"/>
              </a:rPr>
              <a:t>Anhis</a:t>
            </a:r>
            <a:r>
              <a:rPr lang="ru-RU" sz="2000" dirty="0">
                <a:cs typeface="Times New Roman" panose="02020603050405020304" pitchFamily="18" charset="0"/>
              </a:rPr>
              <a:t>  </a:t>
            </a:r>
            <a:r>
              <a:rPr lang="ru-RU" sz="2000" i="1" dirty="0">
                <a:cs typeface="Times New Roman" panose="02020603050405020304" pitchFamily="18" charset="0"/>
              </a:rPr>
              <a:t>(авторское свидетельство №38650 от 23 августа 2023 г)</a:t>
            </a:r>
            <a:endParaRPr lang="en-US" sz="2000" i="1" dirty="0"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AutoNum type="arabicPeriod"/>
            </a:pPr>
            <a:r>
              <a:rPr lang="ru-RU" sz="2000" b="1" dirty="0">
                <a:solidFill>
                  <a:srgbClr val="C00000"/>
                </a:solidFill>
                <a:cs typeface="Times New Roman" panose="02020603050405020304" pitchFamily="18" charset="0"/>
              </a:rPr>
              <a:t>Блок построения и анализа моделей 1-3D. </a:t>
            </a:r>
            <a:r>
              <a:rPr lang="ru-RU" sz="2000" dirty="0">
                <a:cs typeface="Times New Roman" panose="02020603050405020304" pitchFamily="18" charset="0"/>
              </a:rPr>
              <a:t>Базовые программы</a:t>
            </a:r>
            <a:r>
              <a:rPr lang="en-US" sz="2000" dirty="0"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cs typeface="Times New Roman" panose="02020603050405020304" pitchFamily="18" charset="0"/>
              </a:rPr>
              <a:t>Modeling</a:t>
            </a:r>
            <a:r>
              <a:rPr lang="ru-RU" sz="2000" dirty="0">
                <a:cs typeface="Times New Roman" panose="02020603050405020304" pitchFamily="18" charset="0"/>
              </a:rPr>
              <a:t> </a:t>
            </a:r>
            <a:r>
              <a:rPr lang="ru-RU" sz="2000" i="1" dirty="0">
                <a:cs typeface="Times New Roman" panose="02020603050405020304" pitchFamily="18" charset="0"/>
              </a:rPr>
              <a:t>(авторское свидетельство №38648 от 23 августа 2023 г), </a:t>
            </a:r>
            <a:r>
              <a:rPr lang="ru-RU" sz="2000" dirty="0">
                <a:cs typeface="Times New Roman" panose="02020603050405020304" pitchFamily="18" charset="0"/>
              </a:rPr>
              <a:t>ПВО </a:t>
            </a:r>
            <a:r>
              <a:rPr lang="ru-RU" sz="2000" i="1" dirty="0">
                <a:cs typeface="Times New Roman" panose="02020603050405020304" pitchFamily="18" charset="0"/>
              </a:rPr>
              <a:t>(авторское свидетельство №53795 от 23 января 2025 г</a:t>
            </a:r>
            <a:r>
              <a:rPr lang="ru-RU" sz="2000" dirty="0">
                <a:cs typeface="Times New Roman" panose="02020603050405020304" pitchFamily="18" charset="0"/>
              </a:rPr>
              <a:t>)  и </a:t>
            </a:r>
            <a:r>
              <a:rPr lang="ru-RU" sz="2000" dirty="0" err="1">
                <a:cs typeface="Times New Roman" panose="02020603050405020304" pitchFamily="18" charset="0"/>
              </a:rPr>
              <a:t>Anmod</a:t>
            </a:r>
            <a:r>
              <a:rPr lang="ru-RU" sz="2000" dirty="0">
                <a:cs typeface="Times New Roman" panose="02020603050405020304" pitchFamily="18" charset="0"/>
              </a:rPr>
              <a:t> (</a:t>
            </a:r>
            <a:r>
              <a:rPr lang="ru-RU" sz="2000" i="1" dirty="0">
                <a:cs typeface="Times New Roman" panose="02020603050405020304" pitchFamily="18" charset="0"/>
              </a:rPr>
              <a:t>авторское свидетельство №38652 от 23 августа 2023 г)</a:t>
            </a:r>
            <a:r>
              <a:rPr lang="ru-RU" sz="2000" dirty="0">
                <a:cs typeface="Times New Roman" panose="02020603050405020304" pitchFamily="18" charset="0"/>
              </a:rPr>
              <a:t>.</a:t>
            </a:r>
            <a:endParaRPr lang="en-US" sz="2000" dirty="0"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AutoNum type="arabicPeriod"/>
            </a:pPr>
            <a:r>
              <a:rPr lang="ru-RU" sz="2000" b="1" dirty="0">
                <a:solidFill>
                  <a:srgbClr val="C00000"/>
                </a:solidFill>
                <a:cs typeface="Times New Roman" panose="02020603050405020304" pitchFamily="18" charset="0"/>
              </a:rPr>
              <a:t>Блок корреляционного анализа и построения целевой функции. </a:t>
            </a:r>
            <a:r>
              <a:rPr lang="ru-RU" sz="2000" dirty="0">
                <a:cs typeface="Times New Roman" panose="02020603050405020304" pitchFamily="18" charset="0"/>
              </a:rPr>
              <a:t>Базовая программа FSON-</a:t>
            </a:r>
            <a:r>
              <a:rPr lang="en-US" sz="2000" dirty="0">
                <a:cs typeface="Times New Roman" panose="02020603050405020304" pitchFamily="18" charset="0"/>
              </a:rPr>
              <a:t>W</a:t>
            </a:r>
            <a:r>
              <a:rPr lang="ru-RU" sz="2000" dirty="0">
                <a:cs typeface="Times New Roman" panose="02020603050405020304" pitchFamily="18" charset="0"/>
              </a:rPr>
              <a:t>, вычисление оптимального корреляционного отношения и построения функции суммы однородных нелинейностей (</a:t>
            </a:r>
            <a:r>
              <a:rPr lang="ru-RU" sz="2000" i="1" dirty="0" err="1">
                <a:cs typeface="Times New Roman" panose="02020603050405020304" pitchFamily="18" charset="0"/>
              </a:rPr>
              <a:t>авторкое</a:t>
            </a:r>
            <a:r>
              <a:rPr lang="ru-RU" sz="2000" i="1" dirty="0">
                <a:cs typeface="Times New Roman" panose="02020603050405020304" pitchFamily="18" charset="0"/>
              </a:rPr>
              <a:t> свидетельство № 37499 от 26 июня 2023 г</a:t>
            </a:r>
            <a:r>
              <a:rPr lang="ru-RU" sz="2000" dirty="0">
                <a:cs typeface="Times New Roman" panose="02020603050405020304" pitchFamily="18" charset="0"/>
              </a:rPr>
              <a:t>) и </a:t>
            </a:r>
            <a:r>
              <a:rPr lang="en-US" sz="2000" dirty="0" err="1">
                <a:cs typeface="Times New Roman" panose="02020603050405020304" pitchFamily="18" charset="0"/>
              </a:rPr>
              <a:t>MapCor</a:t>
            </a:r>
            <a:r>
              <a:rPr lang="en-US" sz="2000" dirty="0">
                <a:cs typeface="Times New Roman" panose="02020603050405020304" pitchFamily="18" charset="0"/>
              </a:rPr>
              <a:t> (</a:t>
            </a:r>
            <a:r>
              <a:rPr lang="ru-RU" sz="2000" i="1" dirty="0">
                <a:cs typeface="Times New Roman" panose="02020603050405020304" pitchFamily="18" charset="0"/>
              </a:rPr>
              <a:t>авторское свидетельство №386</a:t>
            </a:r>
            <a:r>
              <a:rPr lang="en-US" sz="2000" i="1" dirty="0">
                <a:cs typeface="Times New Roman" panose="02020603050405020304" pitchFamily="18" charset="0"/>
              </a:rPr>
              <a:t>49</a:t>
            </a:r>
            <a:r>
              <a:rPr lang="ru-RU" sz="2000" i="1" dirty="0">
                <a:cs typeface="Times New Roman" panose="02020603050405020304" pitchFamily="18" charset="0"/>
              </a:rPr>
              <a:t> от 23 августа 2023 г</a:t>
            </a:r>
            <a:r>
              <a:rPr lang="ru-RU" sz="2000" dirty="0">
                <a:cs typeface="Times New Roman" panose="02020603050405020304" pitchFamily="18" charset="0"/>
              </a:rPr>
              <a:t>).</a:t>
            </a:r>
          </a:p>
          <a:p>
            <a:pPr marL="342900" indent="-342900" algn="just">
              <a:buFont typeface="Arial" panose="020B0604020202020204" pitchFamily="34" charset="0"/>
              <a:buAutoNum type="arabicPeriod"/>
            </a:pPr>
            <a:r>
              <a:rPr lang="ru-RU" sz="2000" b="1" dirty="0">
                <a:solidFill>
                  <a:srgbClr val="C00000"/>
                </a:solidFill>
                <a:cs typeface="Times New Roman" panose="02020603050405020304" pitchFamily="18" charset="0"/>
              </a:rPr>
              <a:t>Блок вычисления целевой функции прогнозирования. </a:t>
            </a:r>
            <a:r>
              <a:rPr lang="ru-RU" sz="2000" dirty="0">
                <a:cs typeface="Times New Roman" panose="02020603050405020304" pitchFamily="18" charset="0"/>
              </a:rPr>
              <a:t>Базовая программа FSON-F (</a:t>
            </a:r>
            <a:r>
              <a:rPr lang="ru-RU" sz="2000" i="1" dirty="0">
                <a:cs typeface="Times New Roman" panose="02020603050405020304" pitchFamily="18" charset="0"/>
              </a:rPr>
              <a:t>авторское свидетельство №37499 от 26 июня 2023 г).</a:t>
            </a:r>
            <a:endParaRPr lang="en-US" sz="2000" i="1" dirty="0"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AutoNum type="arabicPeriod"/>
            </a:pPr>
            <a:r>
              <a:rPr lang="ru-RU" sz="2000" b="1" dirty="0">
                <a:solidFill>
                  <a:srgbClr val="C00000"/>
                </a:solidFill>
                <a:cs typeface="Times New Roman" panose="02020603050405020304" pitchFamily="18" charset="0"/>
              </a:rPr>
              <a:t>Блок классифицирования и районирования</a:t>
            </a:r>
            <a:r>
              <a:rPr lang="ru-RU" sz="2000" dirty="0">
                <a:cs typeface="Times New Roman" panose="02020603050405020304" pitchFamily="18" charset="0"/>
              </a:rPr>
              <a:t>. Базовая программа</a:t>
            </a:r>
            <a:r>
              <a:rPr lang="en-US" sz="2000" dirty="0"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cs typeface="Times New Roman" panose="02020603050405020304" pitchFamily="18" charset="0"/>
              </a:rPr>
              <a:t>RegSOM</a:t>
            </a:r>
            <a:r>
              <a:rPr lang="ru-RU" sz="2000" dirty="0">
                <a:cs typeface="Times New Roman" panose="02020603050405020304" pitchFamily="18" charset="0"/>
              </a:rPr>
              <a:t>, классифицирование многомерных </a:t>
            </a:r>
            <a:r>
              <a:rPr lang="ru-RU" sz="2000" dirty="0" err="1">
                <a:cs typeface="Times New Roman" panose="02020603050405020304" pitchFamily="18" charset="0"/>
              </a:rPr>
              <a:t>слаборазличающихся</a:t>
            </a:r>
            <a:r>
              <a:rPr lang="ru-RU" sz="2000" dirty="0">
                <a:cs typeface="Times New Roman" panose="02020603050405020304" pitchFamily="18" charset="0"/>
              </a:rPr>
              <a:t> данных (</a:t>
            </a:r>
            <a:r>
              <a:rPr lang="ru-RU" sz="2000" i="1" dirty="0">
                <a:cs typeface="Times New Roman" panose="02020603050405020304" pitchFamily="18" charset="0"/>
              </a:rPr>
              <a:t>авторское свидетельство №38647 от 23 августа 2023 г).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9B33E45-CB3A-451A-A41D-7A5A4749009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590170" y="136524"/>
            <a:ext cx="1122454" cy="754849"/>
          </a:xfrm>
          <a:prstGeom prst="rect">
            <a:avLst/>
          </a:prstGeom>
        </p:spPr>
      </p:pic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0CEDDE3-C68F-2BE7-0150-3D92DCFEB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49E93E-8495-4DB8-BFED-D419C0FAD1D6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518814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21D5D9A4-B7F5-CA87-A56D-DB43746403EF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09600" y="1196752"/>
            <a:ext cx="10972800" cy="4929412"/>
          </a:xfrm>
        </p:spPr>
        <p:txBody>
          <a:bodyPr anchor="ctr"/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Прикладные методы оценки недр строятся на:</a:t>
            </a:r>
            <a:endParaRPr lang="ru-RU" sz="2800" b="1" dirty="0">
              <a:solidFill>
                <a:srgbClr val="99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 З</a:t>
            </a:r>
            <a:r>
              <a:rPr lang="ru-RU" b="1" dirty="0"/>
              <a:t>наниях, фундаментальных междисциплинарных научных исследованиях;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/>
              <a:t> Цифровых моделях распределения физических и виртуальных характеристик геологического пространства;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/>
              <a:t>Технологиях преобразования знаний и информации в новые знания и оценки недр на различные виды полезных ископаемых.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b="1" dirty="0"/>
          </a:p>
          <a:p>
            <a:pPr marL="0" indent="0">
              <a:spcAft>
                <a:spcPts val="800"/>
              </a:spcAft>
              <a:buNone/>
            </a:pPr>
            <a:r>
              <a:rPr lang="ru-RU" sz="2000" b="1" dirty="0">
                <a:solidFill>
                  <a:srgbClr val="990000"/>
                </a:solidFill>
              </a:rPr>
              <a:t>Эффективное развитие знаний, методов описания геологического пространства, технологий прогнозирования происходит там, где </a:t>
            </a:r>
            <a:r>
              <a:rPr lang="ru-RU" sz="2000" b="1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существуют </a:t>
            </a:r>
            <a:r>
              <a:rPr lang="ru-RU" sz="2800" b="1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научные школы</a:t>
            </a:r>
            <a:r>
              <a:rPr lang="ru-RU" sz="2000" b="1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объединяющие:</a:t>
            </a:r>
            <a:endParaRPr lang="ru-RU" sz="2000" b="1" dirty="0">
              <a:solidFill>
                <a:srgbClr val="99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опытных ученых; </a:t>
            </a:r>
            <a:endParaRPr lang="ru-RU" sz="1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молодых исследователей; </a:t>
            </a:r>
            <a:endParaRPr lang="ru-RU" sz="1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систему подготовки кадров; </a:t>
            </a:r>
            <a:endParaRPr lang="ru-RU" sz="1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методологическую культуру; </a:t>
            </a:r>
            <a:endParaRPr lang="ru-RU" sz="1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преемственность поколений; </a:t>
            </a:r>
            <a:endParaRPr lang="ru-RU" sz="1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способность решать сложные междисциплинарные задачи. </a:t>
            </a:r>
            <a:endParaRPr lang="ru-RU" sz="1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1" indent="0">
              <a:buNone/>
            </a:pPr>
            <a:endParaRPr lang="ru-RU" b="1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D13BB32-901D-1729-EFD5-280E09A8E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49E93E-8495-4DB8-BFED-D419C0FAD1D6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87795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BA10D7-67E5-4BA1-B30D-C5C25359A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04664"/>
            <a:ext cx="10972800" cy="864096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+mn-lt"/>
              </a:rPr>
              <a:t>Предлагаемые направления работ по научно-методологическому и технологическому обеспечению и развитию металлогенических и прогнозных исследований</a:t>
            </a:r>
            <a:br>
              <a:rPr lang="en-US" sz="2800" b="1" dirty="0">
                <a:solidFill>
                  <a:srgbClr val="C00000"/>
                </a:solidFill>
                <a:latin typeface="+mn-lt"/>
              </a:rPr>
            </a:br>
            <a:endParaRPr lang="ru-RU" sz="28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26C3390-9550-9F38-50FA-864920E925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69395D-87C7-463B-A901-6C48A1C74866}" type="slidenum">
              <a:rPr lang="ru-RU" altLang="ru-RU" smtClean="0"/>
              <a:pPr/>
              <a:t>15</a:t>
            </a:fld>
            <a:endParaRPr lang="ru-RU" alt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3C36C0-7343-5A0F-6879-4A719E061D22}"/>
              </a:ext>
            </a:extLst>
          </p:cNvPr>
          <p:cNvSpPr txBox="1"/>
          <p:nvPr/>
        </p:nvSpPr>
        <p:spPr>
          <a:xfrm>
            <a:off x="191344" y="1556792"/>
            <a:ext cx="11737304" cy="5083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12775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Математическое и компьютерное моделирование механизмов образования и размещения рудных объектов различных иерархических (масштабных) уровней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2775" indent="-342900"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Разработка сценариев, моделей и механизмов формирования и размещения рудных объектов на  основе представлений синергетики и гипотезы «рудных генов».</a:t>
            </a:r>
          </a:p>
          <a:p>
            <a:pPr marL="612775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методологии и методов описания, моделирования и прогноза состояния диффузных систем (или системы с «плохо организованной структурой»)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2775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Разработка методологии и технологий  построения и оптимизации физических и виртуальных моделей геологического пространства; анализ топологии получаемых моделей.</a:t>
            </a:r>
          </a:p>
          <a:p>
            <a:pPr marL="612775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 систематизация методов фазового анализа вещества.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2775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Физико-математические подходы к  решению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квазитомографических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обратных задач геологии и геохимии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2775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b="1" i="1" dirty="0">
                <a:latin typeface="Times New Roman" pitchFamily="18" charset="0"/>
                <a:cs typeface="Arial" charset="0"/>
              </a:rPr>
              <a:t> Описание взаимосвязи пространственных переменных</a:t>
            </a:r>
            <a:endParaRPr lang="en-US" b="1" i="1" dirty="0">
              <a:latin typeface="Times New Roman" pitchFamily="18" charset="0"/>
              <a:cs typeface="Arial" charset="0"/>
            </a:endParaRPr>
          </a:p>
          <a:p>
            <a:pPr marL="612775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Искусственный интеллект</a:t>
            </a:r>
            <a:b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7979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BA10D7-67E5-4BA1-B30D-C5C25359A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954" y="-247075"/>
            <a:ext cx="10972800" cy="1575048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+mn-lt"/>
              </a:rPr>
              <a:t>Использование </a:t>
            </a:r>
            <a:r>
              <a:rPr lang="ru-RU" sz="2800" b="1" dirty="0" err="1">
                <a:solidFill>
                  <a:srgbClr val="C00000"/>
                </a:solidFill>
                <a:latin typeface="+mn-lt"/>
              </a:rPr>
              <a:t>искуcственного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 интеллекта при прогнозировании полезных ископаемых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26C3390-9550-9F38-50FA-864920E925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69395D-87C7-463B-A901-6C48A1C74866}" type="slidenum">
              <a:rPr lang="ru-RU" altLang="ru-RU" smtClean="0"/>
              <a:pPr/>
              <a:t>16</a:t>
            </a:fld>
            <a:endParaRPr lang="ru-RU" altLang="ru-RU"/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7A8C2420-F739-2800-5077-48581422E9BD}"/>
              </a:ext>
            </a:extLst>
          </p:cNvPr>
          <p:cNvGrpSpPr/>
          <p:nvPr/>
        </p:nvGrpSpPr>
        <p:grpSpPr>
          <a:xfrm>
            <a:off x="2631156" y="1052736"/>
            <a:ext cx="6929687" cy="4210711"/>
            <a:chOff x="458788" y="1037969"/>
            <a:chExt cx="7987506" cy="5554666"/>
          </a:xfrm>
        </p:grpSpPr>
        <p:sp>
          <p:nvSpPr>
            <p:cNvPr id="22" name="Выгнутая вниз стрелка 25">
              <a:extLst>
                <a:ext uri="{FF2B5EF4-FFF2-40B4-BE49-F238E27FC236}">
                  <a16:creationId xmlns:a16="http://schemas.microsoft.com/office/drawing/2014/main" id="{7E2FBFAF-478E-0F75-737E-0B17266CB1A4}"/>
                </a:ext>
              </a:extLst>
            </p:cNvPr>
            <p:cNvSpPr/>
            <p:nvPr/>
          </p:nvSpPr>
          <p:spPr bwMode="auto">
            <a:xfrm rot="456391" flipH="1">
              <a:off x="3786189" y="5029200"/>
              <a:ext cx="2663826" cy="731838"/>
            </a:xfrm>
            <a:prstGeom prst="curvedUp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 sz="2000" b="1">
                <a:solidFill>
                  <a:srgbClr val="A695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13" name="Скругленный прямоугольник 15">
              <a:extLst>
                <a:ext uri="{FF2B5EF4-FFF2-40B4-BE49-F238E27FC236}">
                  <a16:creationId xmlns:a16="http://schemas.microsoft.com/office/drawing/2014/main" id="{4CC4D5AD-1A86-4840-BAB4-488E933B7D3F}"/>
                </a:ext>
              </a:extLst>
            </p:cNvPr>
            <p:cNvSpPr/>
            <p:nvPr/>
          </p:nvSpPr>
          <p:spPr bwMode="auto">
            <a:xfrm>
              <a:off x="5513388" y="2079554"/>
              <a:ext cx="2016125" cy="317023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 sz="2000" b="1">
                <a:solidFill>
                  <a:srgbClr val="A695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5" name="Облако 4">
              <a:extLst>
                <a:ext uri="{FF2B5EF4-FFF2-40B4-BE49-F238E27FC236}">
                  <a16:creationId xmlns:a16="http://schemas.microsoft.com/office/drawing/2014/main" id="{F4CFCFC0-935F-B077-67B8-66BA5E854259}"/>
                </a:ext>
              </a:extLst>
            </p:cNvPr>
            <p:cNvSpPr/>
            <p:nvPr/>
          </p:nvSpPr>
          <p:spPr bwMode="auto">
            <a:xfrm>
              <a:off x="458788" y="2149475"/>
              <a:ext cx="1655762" cy="3095625"/>
            </a:xfrm>
            <a:prstGeom prst="cloud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 sz="2000" b="1">
                <a:solidFill>
                  <a:srgbClr val="A695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6" name="TextBox 7">
              <a:extLst>
                <a:ext uri="{FF2B5EF4-FFF2-40B4-BE49-F238E27FC236}">
                  <a16:creationId xmlns:a16="http://schemas.microsoft.com/office/drawing/2014/main" id="{5ED92348-5300-F7C1-9CE7-045F7DB410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0588" y="2509838"/>
              <a:ext cx="647700" cy="221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ru-RU" sz="13800" b="1">
                  <a:solidFill>
                    <a:srgbClr val="4B2500"/>
                  </a:solidFill>
                </a:rPr>
                <a:t>i</a:t>
              </a:r>
              <a:endParaRPr lang="ru-RU" altLang="ru-RU" sz="13800" b="1">
                <a:solidFill>
                  <a:srgbClr val="4B2500"/>
                </a:solidFill>
              </a:endParaRPr>
            </a:p>
          </p:txBody>
        </p:sp>
        <p:sp>
          <p:nvSpPr>
            <p:cNvPr id="8" name="Стрелка вправо 8">
              <a:extLst>
                <a:ext uri="{FF2B5EF4-FFF2-40B4-BE49-F238E27FC236}">
                  <a16:creationId xmlns:a16="http://schemas.microsoft.com/office/drawing/2014/main" id="{7012BE4C-79F8-539B-D11B-22EEFA42997F}"/>
                </a:ext>
              </a:extLst>
            </p:cNvPr>
            <p:cNvSpPr/>
            <p:nvPr/>
          </p:nvSpPr>
          <p:spPr bwMode="auto">
            <a:xfrm>
              <a:off x="2259013" y="3373438"/>
              <a:ext cx="576262" cy="431800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 sz="2000" b="1">
                <a:solidFill>
                  <a:srgbClr val="A695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89972EF9-605A-96BD-F51A-ECD60E67E23D}"/>
                </a:ext>
              </a:extLst>
            </p:cNvPr>
            <p:cNvSpPr/>
            <p:nvPr/>
          </p:nvSpPr>
          <p:spPr bwMode="auto">
            <a:xfrm>
              <a:off x="2900010" y="2102677"/>
              <a:ext cx="2016125" cy="273685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 sz="2000" b="1">
                <a:solidFill>
                  <a:srgbClr val="A695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9DBCDB82-D795-F10E-D9D3-25C9A78F85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52800" y="2365375"/>
              <a:ext cx="1152525" cy="852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3600" dirty="0">
                  <a:solidFill>
                    <a:srgbClr val="4B2500"/>
                  </a:solidFill>
                  <a:latin typeface="Arial" panose="020B0604020202020204" pitchFamily="34" charset="0"/>
                </a:rPr>
                <a:t>ИИ</a:t>
              </a:r>
            </a:p>
          </p:txBody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02928698-884B-CACD-612B-705CED6678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4025" y="3228975"/>
              <a:ext cx="1800225" cy="1258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400" dirty="0">
                  <a:solidFill>
                    <a:srgbClr val="4B2500"/>
                  </a:solidFill>
                  <a:latin typeface="Arial" panose="020B0604020202020204" pitchFamily="34" charset="0"/>
                </a:rPr>
                <a:t>Технологии распознавания образов и нейросетей</a:t>
              </a:r>
            </a:p>
          </p:txBody>
        </p:sp>
        <p:sp>
          <p:nvSpPr>
            <p:cNvPr id="12" name="Стрелка вправо 12">
              <a:extLst>
                <a:ext uri="{FF2B5EF4-FFF2-40B4-BE49-F238E27FC236}">
                  <a16:creationId xmlns:a16="http://schemas.microsoft.com/office/drawing/2014/main" id="{1896A56E-3866-1BB8-4052-31BF813C2E75}"/>
                </a:ext>
              </a:extLst>
            </p:cNvPr>
            <p:cNvSpPr/>
            <p:nvPr/>
          </p:nvSpPr>
          <p:spPr bwMode="auto">
            <a:xfrm rot="5400000">
              <a:off x="3569494" y="1645444"/>
              <a:ext cx="576262" cy="431800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 sz="2000" b="1">
                <a:solidFill>
                  <a:srgbClr val="A695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14" name="TextBox 16">
              <a:extLst>
                <a:ext uri="{FF2B5EF4-FFF2-40B4-BE49-F238E27FC236}">
                  <a16:creationId xmlns:a16="http://schemas.microsoft.com/office/drawing/2014/main" id="{EEF9FD28-49A2-333E-65BE-9946918697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6413" y="2293937"/>
              <a:ext cx="1727200" cy="487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 b="1" dirty="0">
                  <a:solidFill>
                    <a:srgbClr val="4B2500"/>
                  </a:solidFill>
                  <a:latin typeface="Arial" panose="020B0604020202020204" pitchFamily="34" charset="0"/>
                </a:rPr>
                <a:t>Результат</a:t>
              </a:r>
            </a:p>
          </p:txBody>
        </p:sp>
        <p:sp>
          <p:nvSpPr>
            <p:cNvPr id="16" name="Стрелка вправо 18">
              <a:extLst>
                <a:ext uri="{FF2B5EF4-FFF2-40B4-BE49-F238E27FC236}">
                  <a16:creationId xmlns:a16="http://schemas.microsoft.com/office/drawing/2014/main" id="{DB278455-FD19-3042-52A9-498870DD9C49}"/>
                </a:ext>
              </a:extLst>
            </p:cNvPr>
            <p:cNvSpPr/>
            <p:nvPr/>
          </p:nvSpPr>
          <p:spPr bwMode="auto">
            <a:xfrm>
              <a:off x="4983163" y="3444875"/>
              <a:ext cx="576262" cy="433388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 sz="2000" b="1">
                <a:solidFill>
                  <a:srgbClr val="A695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17" name="Стрелка вправо 19">
              <a:extLst>
                <a:ext uri="{FF2B5EF4-FFF2-40B4-BE49-F238E27FC236}">
                  <a16:creationId xmlns:a16="http://schemas.microsoft.com/office/drawing/2014/main" id="{183409A0-395E-0C08-8B53-031F27F7CE24}"/>
                </a:ext>
              </a:extLst>
            </p:cNvPr>
            <p:cNvSpPr/>
            <p:nvPr/>
          </p:nvSpPr>
          <p:spPr bwMode="auto">
            <a:xfrm>
              <a:off x="7540229" y="3444874"/>
              <a:ext cx="574675" cy="433389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 sz="2000" b="1">
                <a:solidFill>
                  <a:srgbClr val="A695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18" name="Скругленный прямоугольник 21">
              <a:extLst>
                <a:ext uri="{FF2B5EF4-FFF2-40B4-BE49-F238E27FC236}">
                  <a16:creationId xmlns:a16="http://schemas.microsoft.com/office/drawing/2014/main" id="{CD5CAB6D-0E93-40D2-5C47-9A6D7431EB33}"/>
                </a:ext>
              </a:extLst>
            </p:cNvPr>
            <p:cNvSpPr/>
            <p:nvPr/>
          </p:nvSpPr>
          <p:spPr bwMode="auto">
            <a:xfrm>
              <a:off x="8105775" y="1933575"/>
              <a:ext cx="288925" cy="3744913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 sz="2000" b="1">
                <a:solidFill>
                  <a:srgbClr val="A695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19" name="TextBox 22">
              <a:extLst>
                <a:ext uri="{FF2B5EF4-FFF2-40B4-BE49-F238E27FC236}">
                  <a16:creationId xmlns:a16="http://schemas.microsoft.com/office/drawing/2014/main" id="{4DC57213-78A1-451E-B0F4-9D4D279728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85931" y="1962661"/>
              <a:ext cx="360363" cy="3816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400" dirty="0">
                  <a:solidFill>
                    <a:srgbClr val="4B2500"/>
                  </a:solidFill>
                  <a:latin typeface="Arial" panose="020B0604020202020204" pitchFamily="34" charset="0"/>
                </a:rPr>
                <a:t>Интерпретация</a:t>
              </a:r>
            </a:p>
          </p:txBody>
        </p:sp>
        <p:sp>
          <p:nvSpPr>
            <p:cNvPr id="20" name="Скругленный прямоугольник 23">
              <a:extLst>
                <a:ext uri="{FF2B5EF4-FFF2-40B4-BE49-F238E27FC236}">
                  <a16:creationId xmlns:a16="http://schemas.microsoft.com/office/drawing/2014/main" id="{8A9073BF-629E-620D-ABDE-703511F118D4}"/>
                </a:ext>
              </a:extLst>
            </p:cNvPr>
            <p:cNvSpPr/>
            <p:nvPr/>
          </p:nvSpPr>
          <p:spPr bwMode="auto">
            <a:xfrm>
              <a:off x="2705100" y="1069975"/>
              <a:ext cx="2305050" cy="47625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 sz="2000" b="1">
                <a:solidFill>
                  <a:srgbClr val="A695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21" name="TextBox 24">
              <a:extLst>
                <a:ext uri="{FF2B5EF4-FFF2-40B4-BE49-F238E27FC236}">
                  <a16:creationId xmlns:a16="http://schemas.microsoft.com/office/drawing/2014/main" id="{6C041749-B4FF-8B10-1B98-856C0A5F30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1888" y="1037969"/>
              <a:ext cx="1273437" cy="527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 b="1" dirty="0">
                  <a:solidFill>
                    <a:srgbClr val="4B2500"/>
                  </a:solidFill>
                  <a:latin typeface="Arial" panose="020B0604020202020204" pitchFamily="34" charset="0"/>
                </a:rPr>
                <a:t>Знания</a:t>
              </a:r>
            </a:p>
          </p:txBody>
        </p:sp>
        <p:sp>
          <p:nvSpPr>
            <p:cNvPr id="23" name="TextBox 26">
              <a:extLst>
                <a:ext uri="{FF2B5EF4-FFF2-40B4-BE49-F238E27FC236}">
                  <a16:creationId xmlns:a16="http://schemas.microsoft.com/office/drawing/2014/main" id="{BCEE9DD4-5F1C-2A56-3C22-7DC51F5695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0863" y="5749925"/>
              <a:ext cx="1773237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solidFill>
                    <a:srgbClr val="4B2500"/>
                  </a:solidFill>
                  <a:latin typeface="Arial" panose="020B0604020202020204" pitchFamily="34" charset="0"/>
                </a:rPr>
                <a:t>Самообучение</a:t>
              </a:r>
            </a:p>
          </p:txBody>
        </p:sp>
        <p:sp>
          <p:nvSpPr>
            <p:cNvPr id="24" name="TextBox 1">
              <a:extLst>
                <a:ext uri="{FF2B5EF4-FFF2-40B4-BE49-F238E27FC236}">
                  <a16:creationId xmlns:a16="http://schemas.microsoft.com/office/drawing/2014/main" id="{CD36FABC-39E3-5A09-3376-579FC9B3C6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0388" y="5334001"/>
              <a:ext cx="2909888" cy="1258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400" dirty="0">
                  <a:solidFill>
                    <a:srgbClr val="4B2500"/>
                  </a:solidFill>
                  <a:latin typeface="Arial" panose="020B0604020202020204" pitchFamily="34" charset="0"/>
                </a:rPr>
                <a:t>Модели </a:t>
              </a:r>
              <a:r>
                <a:rPr lang="ru-RU" altLang="ru-RU" sz="14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2 </a:t>
              </a:r>
              <a:r>
                <a:rPr lang="en-US" altLang="ru-RU" sz="14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– 3D</a:t>
              </a:r>
              <a:r>
                <a:rPr lang="ru-RU" altLang="ru-RU" sz="14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 </a:t>
              </a:r>
              <a:r>
                <a:rPr lang="ru-RU" altLang="ru-RU" sz="1400" dirty="0">
                  <a:solidFill>
                    <a:srgbClr val="4B2500"/>
                  </a:solidFill>
                  <a:latin typeface="Arial" panose="020B0604020202020204" pitchFamily="34" charset="0"/>
                </a:rPr>
                <a:t>геохимических и других характеристик геологической среды</a:t>
              </a:r>
              <a:r>
                <a:rPr lang="en-US" altLang="ru-RU" sz="1400" dirty="0">
                  <a:solidFill>
                    <a:srgbClr val="4B2500"/>
                  </a:solidFill>
                  <a:latin typeface="Arial" panose="020B0604020202020204" pitchFamily="34" charset="0"/>
                </a:rPr>
                <a:t> </a:t>
              </a:r>
              <a:endParaRPr lang="ru-RU" altLang="ru-RU" sz="1400" dirty="0">
                <a:solidFill>
                  <a:srgbClr val="4B25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" name="TextBox 17">
              <a:extLst>
                <a:ext uri="{FF2B5EF4-FFF2-40B4-BE49-F238E27FC236}">
                  <a16:creationId xmlns:a16="http://schemas.microsoft.com/office/drawing/2014/main" id="{92B37E18-605E-5570-E796-171887C217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93786" y="2689864"/>
              <a:ext cx="1795093" cy="2389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 typeface="Wingdings" panose="05000000000000000000" pitchFamily="2" charset="2"/>
                <a:buChar char="Ø"/>
              </a:pPr>
              <a:r>
                <a:rPr lang="ru-RU" altLang="ru-RU" sz="1100" dirty="0">
                  <a:solidFill>
                    <a:srgbClr val="4B2500"/>
                  </a:solidFill>
                  <a:latin typeface="Arial" panose="020B0604020202020204" pitchFamily="34" charset="0"/>
                </a:rPr>
                <a:t>Анализ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 typeface="Wingdings" panose="05000000000000000000" pitchFamily="2" charset="2"/>
                <a:buChar char="Ø"/>
              </a:pPr>
              <a:endParaRPr lang="ru-RU" altLang="ru-RU" sz="1100" dirty="0">
                <a:solidFill>
                  <a:srgbClr val="4B2500"/>
                </a:solidFill>
                <a:latin typeface="Arial" panose="020B0604020202020204" pitchFamily="34" charset="0"/>
              </a:endParaRPr>
            </a:p>
            <a:p>
              <a:pPr eaLnBrk="1" hangingPunct="1">
                <a:spcBef>
                  <a:spcPct val="0"/>
                </a:spcBef>
                <a:buClrTx/>
                <a:buSzTx/>
                <a:buFont typeface="Wingdings" panose="05000000000000000000" pitchFamily="2" charset="2"/>
                <a:buChar char="Ø"/>
              </a:pPr>
              <a:r>
                <a:rPr lang="ru-RU" altLang="ru-RU" sz="1100" dirty="0">
                  <a:solidFill>
                    <a:srgbClr val="4B2500"/>
                  </a:solidFill>
                  <a:latin typeface="Arial" panose="020B0604020202020204" pitchFamily="34" charset="0"/>
                </a:rPr>
                <a:t>Кластеризация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 typeface="Wingdings" panose="05000000000000000000" pitchFamily="2" charset="2"/>
                <a:buChar char="Ø"/>
              </a:pPr>
              <a:endParaRPr lang="ru-RU" altLang="ru-RU" sz="1100" dirty="0">
                <a:solidFill>
                  <a:srgbClr val="4B2500"/>
                </a:solidFill>
                <a:latin typeface="Arial" panose="020B0604020202020204" pitchFamily="34" charset="0"/>
              </a:endParaRPr>
            </a:p>
            <a:p>
              <a:pPr eaLnBrk="1" hangingPunct="1">
                <a:spcBef>
                  <a:spcPct val="0"/>
                </a:spcBef>
                <a:buClrTx/>
                <a:buSzTx/>
                <a:buFont typeface="Wingdings" panose="05000000000000000000" pitchFamily="2" charset="2"/>
                <a:buChar char="Ø"/>
              </a:pPr>
              <a:r>
                <a:rPr lang="ru-RU" altLang="ru-RU" sz="1100" dirty="0">
                  <a:solidFill>
                    <a:srgbClr val="4B2500"/>
                  </a:solidFill>
                  <a:latin typeface="Arial" panose="020B0604020202020204" pitchFamily="34" charset="0"/>
                </a:rPr>
                <a:t>Выделение и районирование рудных систем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Char char="•"/>
              </a:pPr>
              <a:endParaRPr lang="ru-RU" altLang="ru-RU" sz="1100" dirty="0">
                <a:solidFill>
                  <a:srgbClr val="4B2500"/>
                </a:solidFill>
                <a:latin typeface="Arial" panose="020B0604020202020204" pitchFamily="34" charset="0"/>
              </a:endParaRPr>
            </a:p>
            <a:p>
              <a:pPr eaLnBrk="1" hangingPunct="1">
                <a:spcBef>
                  <a:spcPct val="0"/>
                </a:spcBef>
                <a:buClrTx/>
                <a:buSzTx/>
                <a:buFont typeface="Wingdings" panose="05000000000000000000" pitchFamily="2" charset="2"/>
                <a:buChar char="Ø"/>
              </a:pPr>
              <a:r>
                <a:rPr lang="ru-RU" altLang="ru-RU" sz="1100" b="1" dirty="0">
                  <a:solidFill>
                    <a:srgbClr val="4B2500"/>
                  </a:solidFill>
                  <a:latin typeface="Arial" panose="020B0604020202020204" pitchFamily="34" charset="0"/>
                </a:rPr>
                <a:t>.………</a:t>
              </a:r>
              <a:r>
                <a:rPr lang="ru-RU" altLang="ru-RU" sz="2400" b="1" dirty="0">
                  <a:solidFill>
                    <a:srgbClr val="4B2500"/>
                  </a:solidFill>
                  <a:latin typeface="Arial" panose="020B0604020202020204" pitchFamily="34" charset="0"/>
                </a:rPr>
                <a:t>.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1AFCDB8C-FAEF-1194-4BC2-27CB3925C558}"/>
              </a:ext>
            </a:extLst>
          </p:cNvPr>
          <p:cNvSpPr txBox="1"/>
          <p:nvPr/>
        </p:nvSpPr>
        <p:spPr>
          <a:xfrm>
            <a:off x="762140" y="5400225"/>
            <a:ext cx="1010355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ru-RU" sz="1800" b="1" dirty="0">
                <a:effectLst/>
              </a:rPr>
              <a:t>Искусственный интеллект будет работать на основе </a:t>
            </a:r>
            <a:r>
              <a:rPr lang="ru-RU" sz="1800" b="1" i="1" dirty="0" err="1">
                <a:effectLst/>
              </a:rPr>
              <a:t>нейросетевых</a:t>
            </a:r>
            <a:r>
              <a:rPr lang="ru-RU" sz="1800" b="1" i="1" dirty="0">
                <a:effectLst/>
              </a:rPr>
              <a:t> технологий </a:t>
            </a:r>
            <a:r>
              <a:rPr lang="ru-RU" sz="1800" b="1" dirty="0">
                <a:effectLst/>
              </a:rPr>
              <a:t>и помогать специалистам при принятии решений о перспективности «рудных» подсистем благодаря синтезу, анализу и визуализации 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val="25940467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AF5D90-50DD-DE37-B44F-7AB94E9A2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8925" y="836614"/>
            <a:ext cx="8929688" cy="581025"/>
          </a:xfrm>
        </p:spPr>
        <p:txBody>
          <a:bodyPr/>
          <a:lstStyle/>
          <a:p>
            <a:pPr algn="ctr">
              <a:defRPr/>
            </a:pPr>
            <a:r>
              <a:rPr lang="ru-RU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Шаги процесса управления научно-технологической модернизации и изменениями в геологоразведочной отрасли Казахстана </a:t>
            </a:r>
            <a:r>
              <a:rPr lang="ru-RU" sz="24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2400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основе модели </a:t>
            </a:r>
            <a:r>
              <a:rPr lang="ru-RU" sz="2400" b="1" i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Коттера</a:t>
            </a:r>
            <a:r>
              <a:rPr lang="ru-RU" sz="24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br>
              <a:rPr lang="ru-RU" sz="24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290BC4-1EF2-274A-1652-814EE8ED8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360" y="1700808"/>
            <a:ext cx="11521280" cy="4425355"/>
          </a:xfrm>
        </p:spPr>
        <p:txBody>
          <a:bodyPr/>
          <a:lstStyle/>
          <a:p>
            <a:pPr>
              <a:defRPr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 и глубокое осознание необходимости и неизбежности изменений (научно-методологической и технологической модернизации.</a:t>
            </a:r>
          </a:p>
          <a:p>
            <a:pPr>
              <a:defRPr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Создание команды или команд, формирующих видение и стратегию изменений. </a:t>
            </a:r>
          </a:p>
          <a:p>
            <a:pPr>
              <a:defRPr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Уточнение объединённого видения и стратегии изменений (модернизации). Разработка конкретных программ и проектов, реализующих изменения и создающих новый научно-методологический и технологический «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мейнстрим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в геологической отрасли.</a:t>
            </a:r>
          </a:p>
          <a:p>
            <a:pPr>
              <a:defRPr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краткосрочных выигрышей применения изменений и демонстрация реальных успехов изменений.</a:t>
            </a:r>
          </a:p>
          <a:p>
            <a:pPr>
              <a:defRPr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Консолидация достижений и продвижение изменений в виде научно-методологического  и технологического обеспечения операций изучения и оценки недр с повышением продуктивности геологоразведочной отрасли Казахстана.</a:t>
            </a:r>
          </a:p>
          <a:p>
            <a:pPr>
              <a:defRPr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5844" name="Номер слайда 3">
            <a:extLst>
              <a:ext uri="{FF2B5EF4-FFF2-40B4-BE49-F238E27FC236}">
                <a16:creationId xmlns:a16="http://schemas.microsoft.com/office/drawing/2014/main" id="{5D40FAF2-30C4-E276-E523-5A68E56251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BC12CAA-1D6C-4E40-A480-4C0FBD4018A4}" type="slidenum">
              <a:rPr lang="ru-RU" altLang="ru-RU" sz="120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lang="ru-RU" altLang="ru-RU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76318E-B2A9-4751-A14E-DB4A2F7D6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0555" y="549276"/>
            <a:ext cx="10055399" cy="792163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990000"/>
                </a:solidFill>
                <a:latin typeface="+mn-lt"/>
              </a:rPr>
              <a:t>Ожидаемые результаты оценки недр </a:t>
            </a:r>
            <a:br>
              <a:rPr lang="ru-RU" sz="2800" b="1" dirty="0">
                <a:solidFill>
                  <a:srgbClr val="990000"/>
                </a:solidFill>
                <a:latin typeface="+mn-lt"/>
              </a:rPr>
            </a:br>
            <a:r>
              <a:rPr lang="ru-RU" sz="2800" b="1" dirty="0">
                <a:solidFill>
                  <a:srgbClr val="990000"/>
                </a:solidFill>
                <a:latin typeface="+mn-lt"/>
              </a:rPr>
              <a:t>на рудные полезные ископаемые на основе фазовой геохимии, технологии </a:t>
            </a:r>
            <a:r>
              <a:rPr lang="ru-RU" sz="2800" b="1" dirty="0" err="1">
                <a:solidFill>
                  <a:srgbClr val="990000"/>
                </a:solidFill>
                <a:latin typeface="+mn-lt"/>
              </a:rPr>
              <a:t>многомодельного</a:t>
            </a:r>
            <a:r>
              <a:rPr lang="ru-RU" sz="2800" b="1" dirty="0">
                <a:solidFill>
                  <a:srgbClr val="990000"/>
                </a:solidFill>
                <a:latin typeface="+mn-lt"/>
              </a:rPr>
              <a:t> метода прогнозирования, комплекса программ </a:t>
            </a:r>
            <a:r>
              <a:rPr lang="en-US" sz="2800" b="1" dirty="0">
                <a:solidFill>
                  <a:srgbClr val="990000"/>
                </a:solidFill>
                <a:latin typeface="+mn-lt"/>
              </a:rPr>
              <a:t>ELAN</a:t>
            </a:r>
            <a:endParaRPr lang="ru-RU" sz="2800" b="1" dirty="0">
              <a:solidFill>
                <a:srgbClr val="990000"/>
              </a:solidFill>
              <a:latin typeface="+mn-lt"/>
            </a:endParaRPr>
          </a:p>
        </p:txBody>
      </p:sp>
      <p:sp>
        <p:nvSpPr>
          <p:cNvPr id="75779" name="Объект 2">
            <a:extLst>
              <a:ext uri="{FF2B5EF4-FFF2-40B4-BE49-F238E27FC236}">
                <a16:creationId xmlns:a16="http://schemas.microsoft.com/office/drawing/2014/main" id="{E6646EC8-207D-44A0-8E9F-3FF7A021B3E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376" y="1713636"/>
            <a:ext cx="11449272" cy="3659580"/>
          </a:xfrm>
        </p:spPr>
        <p:txBody>
          <a:bodyPr/>
          <a:lstStyle/>
          <a:p>
            <a:pPr marL="457200" indent="-457200" algn="just" eaLnBrk="1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AutoNum type="arabicPeriod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Уточнены металлогенические представления о механизмах формирования и закономерностях размещения рудных объектов.</a:t>
            </a:r>
          </a:p>
          <a:p>
            <a:pPr marL="457200" indent="-457200" algn="just" eaLnBrk="1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AutoNum type="arabicPeriod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Развиты методы моделирования диффузных систем и изучения </a:t>
            </a:r>
            <a:r>
              <a:rPr lang="ru-RU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природоподобных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технологий.</a:t>
            </a:r>
          </a:p>
          <a:p>
            <a:pPr marL="457200" indent="-457200" algn="just" eaLnBrk="1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AutoNum type="arabicPeriod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Развиты цифровые технологии прогнозирования рудных объектов с низким статусом </a:t>
            </a:r>
            <a:r>
              <a:rPr lang="ru-RU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открываемости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 eaLnBrk="1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AutoNum type="arabicPeriod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Развиты и выведены на коммерческий уровень отечественные программные продукты для геологоразведки.</a:t>
            </a:r>
          </a:p>
          <a:p>
            <a:pPr marL="457200" indent="-457200" algn="just" eaLnBrk="1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AutoNum type="arabicPeriod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Значительно снижена стоимость прогнозно-поисковых работ. </a:t>
            </a:r>
            <a:endParaRPr lang="en-US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 eaLnBrk="1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AutoNum type="arabicPeriod"/>
            </a:pP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 eaLnBrk="1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AutoNum type="arabicPeriod"/>
            </a:pPr>
            <a:endParaRPr lang="ru-RU" altLang="ru-RU" sz="2400" dirty="0">
              <a:cs typeface="Arial" panose="020B0604020202020204" pitchFamily="34" charset="0"/>
            </a:endParaRPr>
          </a:p>
          <a:p>
            <a:pPr algn="just" eaLnBrk="1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endParaRPr lang="ru-RU" altLang="ru-RU" sz="2400" dirty="0"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08E2C5-6743-4489-9367-2D62B19C1B9B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485880" y="177079"/>
            <a:ext cx="1177939" cy="792163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B4723FDA-26F0-47F9-A87E-56AE1CCE1E27}"/>
              </a:ext>
            </a:extLst>
          </p:cNvPr>
          <p:cNvSpPr txBox="1">
            <a:spLocks/>
          </p:cNvSpPr>
          <p:nvPr/>
        </p:nvSpPr>
        <p:spPr bwMode="auto">
          <a:xfrm>
            <a:off x="1415480" y="5716206"/>
            <a:ext cx="10055399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endParaRPr lang="ru-RU" sz="3600" b="1" dirty="0">
              <a:solidFill>
                <a:srgbClr val="009A46"/>
              </a:solidFill>
              <a:latin typeface="+mn-lt"/>
            </a:endParaRP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B1CE6A5F-FDFE-74EE-7A6C-879CC799B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D363FF-38A5-486D-9A7E-CFFBB3439D85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78A89DD1-2FB9-FD3E-156E-A089661A14B1}"/>
              </a:ext>
            </a:extLst>
          </p:cNvPr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sp>
        <p:nvSpPr>
          <p:cNvPr id="6" name="Подзаголовок 5">
            <a:extLst>
              <a:ext uri="{FF2B5EF4-FFF2-40B4-BE49-F238E27FC236}">
                <a16:creationId xmlns:a16="http://schemas.microsoft.com/office/drawing/2014/main" id="{138B128C-E45C-6A94-395E-92CC1BEA3F92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pic>
        <p:nvPicPr>
          <p:cNvPr id="43013" name="Picture 3">
            <a:extLst>
              <a:ext uri="{FF2B5EF4-FFF2-40B4-BE49-F238E27FC236}">
                <a16:creationId xmlns:a16="http://schemas.microsoft.com/office/drawing/2014/main" id="{0F69CC0C-EFD6-EE7B-3140-4F4F961F32CB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15479" y="383381"/>
            <a:ext cx="9721081" cy="6091237"/>
          </a:xfrm>
        </p:spPr>
      </p:pic>
      <p:sp>
        <p:nvSpPr>
          <p:cNvPr id="43014" name="TextBox 6">
            <a:extLst>
              <a:ext uri="{FF2B5EF4-FFF2-40B4-BE49-F238E27FC236}">
                <a16:creationId xmlns:a16="http://schemas.microsoft.com/office/drawing/2014/main" id="{B0D38D56-36C6-798A-381C-FA597149F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4063" y="428626"/>
            <a:ext cx="78163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400" b="1" dirty="0">
                <a:solidFill>
                  <a:srgbClr val="C00000"/>
                </a:solidFill>
              </a:rPr>
              <a:t>Благодарю за внимание!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A8321712-936C-1E9A-6A04-ECEE68514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1A72E0-433A-41FB-8DCD-B9A531D16707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2AD2C40-197F-94DA-7238-4DEE6CDD8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D363FF-38A5-486D-9A7E-CFFBB3439D85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330BF6-BF87-9507-0526-2F24F18C486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3352" y="136524"/>
            <a:ext cx="11665296" cy="6040439"/>
          </a:xfrm>
        </p:spPr>
        <p:txBody>
          <a:bodyPr/>
          <a:lstStyle/>
          <a:p>
            <a:pPr marL="0" indent="0" algn="ctr">
              <a:buNone/>
              <a:tabLst>
                <a:tab pos="11660188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Вкладывая средства  оценку геологических  недр Казахстана,  мы должны понимать, что такой вклад - это своего рода  долговременный страховой полис  нашего развития, в том числе  развития, связанного с ростом высокотехнологичных производств. Формируя стратегию и тактику оценки недр необходимо опираться на объективный анализ реального состояния и тенденций геологоразведки, а также принципы инновационного развития (в частности: не совершенствовать  старое, а создавать и  использовать новое). 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Поэтому вопрос оценки недр становится не только геологической задачей, но и важным фактором устойчивого экономического развития и  безопасности Казахстана.</a:t>
            </a:r>
          </a:p>
          <a:p>
            <a:pPr marL="0" indent="0" algn="ctr">
              <a:buNone/>
            </a:pP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Однако эпоха выявления </a:t>
            </a:r>
            <a:r>
              <a:rPr lang="ru-RU" sz="2400" b="1" i="1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легкооткрываемых</a:t>
            </a:r>
            <a:r>
              <a:rPr lang="ru-RU" sz="24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месторождений ушла в прошлое. Сегодня необходим ориентироваться на выявление месторождений с низким статусом открываемости, что предполагает  новый уровень знаний, получение новой информации о недрах, разработку и использование цифровых  технологий изучения и оценки недр.</a:t>
            </a:r>
            <a:endParaRPr lang="ru-RU" sz="2400" b="1" i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b="1" dirty="0">
              <a:solidFill>
                <a:srgbClr val="99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3009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2">
            <a:extLst>
              <a:ext uri="{FF2B5EF4-FFF2-40B4-BE49-F238E27FC236}">
                <a16:creationId xmlns:a16="http://schemas.microsoft.com/office/drawing/2014/main" id="{E54F25C5-52E3-4810-C208-E823FC2CD1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225" y="144463"/>
            <a:ext cx="9937750" cy="62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CEC38A8-F70B-D66F-5BBE-E9172DD6F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BB470A-E8ED-46A4-8207-15D03CAE53E8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11620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>
            <a:extLst>
              <a:ext uri="{FF2B5EF4-FFF2-40B4-BE49-F238E27FC236}">
                <a16:creationId xmlns:a16="http://schemas.microsoft.com/office/drawing/2014/main" id="{51ED56BF-7BCB-B69D-ED49-E27CA416F167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23392" y="332656"/>
            <a:ext cx="10657183" cy="6023694"/>
          </a:xfrm>
        </p:spPr>
        <p:txBody>
          <a:bodyPr/>
          <a:lstStyle/>
          <a:p>
            <a:pPr marL="0" indent="0" algn="just">
              <a:lnSpc>
                <a:spcPct val="100000"/>
              </a:lnSpc>
              <a:buNone/>
              <a:defRPr/>
            </a:pPr>
            <a:r>
              <a:rPr lang="ru-RU" sz="2800" b="1" dirty="0">
                <a:solidFill>
                  <a:srgbClr val="C00000"/>
                </a:solidFill>
              </a:rPr>
              <a:t>Проблема:</a:t>
            </a:r>
            <a:r>
              <a:rPr lang="ru-RU" dirty="0">
                <a:solidFill>
                  <a:srgbClr val="C00000"/>
                </a:solidFill>
              </a:rPr>
              <a:t>  </a:t>
            </a:r>
            <a:r>
              <a:rPr lang="ru-RU" sz="2400" b="1" dirty="0"/>
              <a:t>н</a:t>
            </a:r>
            <a:r>
              <a:rPr lang="ru-RU" sz="2400" b="1" dirty="0">
                <a:cs typeface="Times New Roman" panose="02020603050405020304" pitchFamily="18" charset="0"/>
              </a:rPr>
              <a:t>еобходимость модернизации прогнозно-поисковых работ в новой геологоразведочной ситуации для восполнения и развития МСБ РК.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altLang="ru-RU" sz="2400" b="1" i="1" dirty="0">
                <a:solidFill>
                  <a:srgbClr val="7030A0"/>
                </a:solidFill>
                <a:cs typeface="Times New Roman" panose="02020603050405020304" pitchFamily="18" charset="0"/>
              </a:rPr>
              <a:t>(во всем мире на 1000 перспективных участках выявляется 10-15 рудопроявлений и 1 значимое месторождение;)</a:t>
            </a:r>
            <a:endParaRPr lang="en-US" altLang="ru-RU" sz="24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buNone/>
              <a:defRPr/>
            </a:pPr>
            <a:r>
              <a:rPr lang="ru-RU" altLang="ru-RU" sz="2800" b="1" dirty="0">
                <a:solidFill>
                  <a:srgbClr val="C00000"/>
                </a:solidFill>
                <a:cs typeface="Times New Roman" panose="02020603050405020304" pitchFamily="18" charset="0"/>
              </a:rPr>
              <a:t>Причины возникновения проблемы:</a:t>
            </a:r>
          </a:p>
          <a:p>
            <a:pPr algn="just">
              <a:lnSpc>
                <a:spcPct val="100000"/>
              </a:lnSpc>
              <a:defRPr/>
            </a:pPr>
            <a:r>
              <a:rPr lang="ru-RU" sz="2000" b="1" dirty="0">
                <a:cs typeface="Times New Roman" panose="02020603050405020304" pitchFamily="18" charset="0"/>
              </a:rPr>
              <a:t>Сложность самой задачи прогнозирования, </a:t>
            </a:r>
            <a:r>
              <a:rPr lang="ru-RU" sz="2000" dirty="0">
                <a:cs typeface="Times New Roman" panose="02020603050405020304" pitchFamily="18" charset="0"/>
              </a:rPr>
              <a:t>решение которой связано с описанием, изучением и моделированием </a:t>
            </a:r>
            <a:r>
              <a:rPr lang="ru-RU" sz="2000" b="1" dirty="0">
                <a:cs typeface="Times New Roman" panose="02020603050405020304" pitchFamily="18" charset="0"/>
              </a:rPr>
              <a:t>диффузных иерархических систем с самоорганизацией в неоднородной и нелинейной геологической среде </a:t>
            </a:r>
            <a:r>
              <a:rPr lang="ru-RU" sz="2000" b="1" i="1" dirty="0">
                <a:solidFill>
                  <a:srgbClr val="7030A0"/>
                </a:solidFill>
                <a:cs typeface="Times New Roman" panose="02020603050405020304" pitchFamily="18" charset="0"/>
              </a:rPr>
              <a:t>(необходима кооперация геологов, математиков, физиков, химиков, </a:t>
            </a:r>
            <a:r>
              <a:rPr lang="en-US" sz="2000" b="1" i="1" dirty="0">
                <a:solidFill>
                  <a:srgbClr val="7030A0"/>
                </a:solidFill>
                <a:cs typeface="Times New Roman" panose="02020603050405020304" pitchFamily="18" charset="0"/>
              </a:rPr>
              <a:t>IT</a:t>
            </a:r>
            <a:r>
              <a:rPr lang="ru-RU" sz="2000" b="1" i="1" dirty="0">
                <a:solidFill>
                  <a:srgbClr val="7030A0"/>
                </a:solidFill>
                <a:cs typeface="Times New Roman" panose="02020603050405020304" pitchFamily="18" charset="0"/>
              </a:rPr>
              <a:t>… ) </a:t>
            </a:r>
          </a:p>
          <a:p>
            <a:pPr algn="just">
              <a:lnSpc>
                <a:spcPct val="100000"/>
              </a:lnSpc>
              <a:defRPr/>
            </a:pPr>
            <a:r>
              <a:rPr lang="ru-RU" sz="2000" b="1" dirty="0">
                <a:cs typeface="Times New Roman" panose="02020603050405020304" pitchFamily="18" charset="0"/>
              </a:rPr>
              <a:t>Ментальная не готовность специалистов </a:t>
            </a:r>
            <a:r>
              <a:rPr lang="ru-RU" sz="2000" dirty="0">
                <a:cs typeface="Times New Roman" panose="02020603050405020304" pitchFamily="18" charset="0"/>
              </a:rPr>
              <a:t>отказаться от привычных, но выработавших свой ресурс,  подходов и методов.</a:t>
            </a:r>
          </a:p>
          <a:p>
            <a:pPr algn="just">
              <a:lnSpc>
                <a:spcPct val="100000"/>
              </a:lnSpc>
              <a:defRPr/>
            </a:pPr>
            <a:r>
              <a:rPr lang="ru-RU" sz="2000" b="1" dirty="0">
                <a:cs typeface="Times New Roman" panose="02020603050405020304" pitchFamily="18" charset="0"/>
              </a:rPr>
              <a:t>Не используются   технологии и стандарты управления знаниями, изменениями</a:t>
            </a:r>
            <a:r>
              <a:rPr lang="ru-RU" sz="2000" dirty="0">
                <a:cs typeface="Times New Roman" panose="02020603050405020304" pitchFamily="18" charset="0"/>
              </a:rPr>
              <a:t>, а также выявления и отбора инновационных проектов.</a:t>
            </a:r>
            <a:r>
              <a:rPr lang="ru-RU" sz="2000" dirty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lnSpc>
                <a:spcPct val="100000"/>
              </a:lnSpc>
              <a:buNone/>
              <a:defRPr/>
            </a:pPr>
            <a:r>
              <a:rPr lang="ru-RU" sz="2800" b="1" i="1" dirty="0">
                <a:solidFill>
                  <a:srgbClr val="C00000"/>
                </a:solidFill>
                <a:cs typeface="Times New Roman" panose="02020603050405020304" pitchFamily="18" charset="0"/>
              </a:rPr>
              <a:t>Принципы решения: междисциплинарность, математизация, цифровизация.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B7779C6-5DE4-CC4A-41FD-748EA5D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49E93E-8495-4DB8-BFED-D419C0FAD1D6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B48736-CE3E-4436-8960-656528B28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0975" y="339451"/>
            <a:ext cx="9290050" cy="976312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990000"/>
                </a:solidFill>
                <a:latin typeface="+mn-lt"/>
              </a:rPr>
              <a:t>Постановка задачи и технология прогнозирования: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898CDAFD-D44F-40AA-BDA1-C469E1B5243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3392" y="1052736"/>
            <a:ext cx="11305256" cy="5183187"/>
          </a:xfrm>
        </p:spPr>
        <p:txBody>
          <a:bodyPr rtlCol="0">
            <a:noAutofit/>
          </a:bodyPr>
          <a:lstStyle/>
          <a:p>
            <a:pPr fontAlgn="auto">
              <a:lnSpc>
                <a:spcPct val="120000"/>
              </a:lnSpc>
              <a:spcAft>
                <a:spcPts val="0"/>
              </a:spcAft>
              <a:buNone/>
              <a:defRPr/>
            </a:pPr>
            <a:r>
              <a:rPr lang="ru-RU" sz="2000" b="1" dirty="0">
                <a:solidFill>
                  <a:srgbClr val="990000"/>
                </a:solidFill>
                <a:cs typeface="Times New Roman" panose="02020603050405020304" pitchFamily="18" charset="0"/>
              </a:rPr>
              <a:t>Содержательная постановка: </a:t>
            </a:r>
            <a:r>
              <a:rPr lang="ru-RU" sz="2000" dirty="0">
                <a:cs typeface="Times New Roman" panose="02020603050405020304" pitchFamily="18" charset="0"/>
              </a:rPr>
              <a:t>оценка неизвестных на момент прогнозирования свойств фиксированной части геологического пространства </a:t>
            </a:r>
            <a:r>
              <a:rPr lang="en-US" sz="2000" b="1" i="1" dirty="0">
                <a:solidFill>
                  <a:srgbClr val="00823B"/>
                </a:solidFill>
                <a:cs typeface="Times New Roman" panose="02020603050405020304" pitchFamily="18" charset="0"/>
              </a:rPr>
              <a:t>V</a:t>
            </a:r>
            <a:r>
              <a:rPr lang="ru-RU" sz="2000" dirty="0">
                <a:solidFill>
                  <a:srgbClr val="00823B"/>
                </a:solidFill>
                <a:cs typeface="Times New Roman" panose="02020603050405020304" pitchFamily="18" charset="0"/>
              </a:rPr>
              <a:t>.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None/>
              <a:defRPr/>
            </a:pPr>
            <a:r>
              <a:rPr lang="ru-RU" sz="2000" b="1" dirty="0">
                <a:solidFill>
                  <a:srgbClr val="990000"/>
                </a:solidFill>
                <a:cs typeface="Times New Roman" panose="02020603050405020304" pitchFamily="18" charset="0"/>
              </a:rPr>
              <a:t>Формальная постановка: </a:t>
            </a:r>
            <a:r>
              <a:rPr lang="ru-RU" sz="2000" dirty="0">
                <a:cs typeface="Times New Roman" panose="02020603050405020304" pitchFamily="18" charset="0"/>
              </a:rPr>
              <a:t>прямая </a:t>
            </a:r>
            <a:r>
              <a:rPr lang="ru-RU" sz="2000" dirty="0" err="1">
                <a:cs typeface="Times New Roman" panose="02020603050405020304" pitchFamily="18" charset="0"/>
              </a:rPr>
              <a:t>геопризнаковая</a:t>
            </a:r>
            <a:r>
              <a:rPr lang="ru-RU" sz="2000" dirty="0">
                <a:cs typeface="Times New Roman" panose="02020603050405020304" pitchFamily="18" charset="0"/>
              </a:rPr>
              <a:t> задача, связана с переходом из одного пространства характеристик в другое:   </a:t>
            </a:r>
            <a:r>
              <a:rPr lang="ru-RU" sz="2000" dirty="0">
                <a:solidFill>
                  <a:schemeClr val="accent4"/>
                </a:solidFill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823B"/>
                </a:solidFill>
                <a:cs typeface="Times New Roman" panose="02020603050405020304" pitchFamily="18" charset="0"/>
              </a:rPr>
              <a:t>(</a:t>
            </a:r>
            <a:r>
              <a:rPr lang="en-US" sz="2000" b="1" i="1" dirty="0" err="1">
                <a:solidFill>
                  <a:srgbClr val="00823B"/>
                </a:solidFill>
                <a:cs typeface="Times New Roman" panose="02020603050405020304" pitchFamily="18" charset="0"/>
              </a:rPr>
              <a:t>Z</a:t>
            </a:r>
            <a:r>
              <a:rPr lang="en-US" sz="2000" b="1" i="1" baseline="30000" dirty="0" err="1">
                <a:solidFill>
                  <a:srgbClr val="00823B"/>
                </a:solidFill>
                <a:cs typeface="Times New Roman" panose="02020603050405020304" pitchFamily="18" charset="0"/>
              </a:rPr>
              <a:t>k</a:t>
            </a:r>
            <a:r>
              <a:rPr lang="ru-RU" sz="2000" b="1" i="1" dirty="0">
                <a:solidFill>
                  <a:srgbClr val="00823B"/>
                </a:solidFill>
                <a:cs typeface="Times New Roman" panose="02020603050405020304" pitchFamily="18" charset="0"/>
              </a:rPr>
              <a:t>, </a:t>
            </a:r>
            <a:r>
              <a:rPr lang="en-US" sz="2000" b="1" i="1" dirty="0" err="1">
                <a:solidFill>
                  <a:srgbClr val="00823B"/>
                </a:solidFill>
                <a:cs typeface="Times New Roman" panose="02020603050405020304" pitchFamily="18" charset="0"/>
              </a:rPr>
              <a:t>t</a:t>
            </a:r>
            <a:r>
              <a:rPr lang="en-US" sz="2000" b="1" i="1" baseline="30000" dirty="0" err="1">
                <a:solidFill>
                  <a:srgbClr val="00823B"/>
                </a:solidFill>
                <a:cs typeface="Times New Roman" panose="02020603050405020304" pitchFamily="18" charset="0"/>
              </a:rPr>
              <a:t>p</a:t>
            </a:r>
            <a:r>
              <a:rPr lang="ru-RU" sz="2000" b="1" i="1" baseline="30000" dirty="0">
                <a:solidFill>
                  <a:srgbClr val="00823B"/>
                </a:solidFill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823B"/>
                </a:solidFill>
                <a:cs typeface="Times New Roman" panose="02020603050405020304" pitchFamily="18" charset="0"/>
              </a:rPr>
              <a:t>)          А           (</a:t>
            </a:r>
            <a:r>
              <a:rPr lang="en-US" sz="2000" b="1" i="1" dirty="0" err="1">
                <a:solidFill>
                  <a:srgbClr val="00823B"/>
                </a:solidFill>
                <a:cs typeface="Times New Roman" panose="02020603050405020304" pitchFamily="18" charset="0"/>
              </a:rPr>
              <a:t>Z</a:t>
            </a:r>
            <a:r>
              <a:rPr lang="en-US" sz="2000" b="1" i="1" baseline="30000" dirty="0" err="1">
                <a:solidFill>
                  <a:srgbClr val="00823B"/>
                </a:solidFill>
                <a:cs typeface="Times New Roman" panose="02020603050405020304" pitchFamily="18" charset="0"/>
              </a:rPr>
              <a:t>k</a:t>
            </a:r>
            <a:r>
              <a:rPr lang="ru-RU" sz="2000" b="1" i="1" dirty="0">
                <a:solidFill>
                  <a:srgbClr val="00823B"/>
                </a:solidFill>
                <a:cs typeface="Times New Roman" panose="02020603050405020304" pitchFamily="18" charset="0"/>
              </a:rPr>
              <a:t>, </a:t>
            </a:r>
            <a:r>
              <a:rPr lang="en-US" sz="2000" b="1" i="1" dirty="0" err="1">
                <a:solidFill>
                  <a:srgbClr val="00823B"/>
                </a:solidFill>
                <a:cs typeface="Times New Roman" panose="02020603050405020304" pitchFamily="18" charset="0"/>
              </a:rPr>
              <a:t>T</a:t>
            </a:r>
            <a:r>
              <a:rPr lang="en-US" sz="2000" b="1" i="1" baseline="30000" dirty="0" err="1">
                <a:solidFill>
                  <a:srgbClr val="00823B"/>
                </a:solidFill>
                <a:cs typeface="Times New Roman" panose="02020603050405020304" pitchFamily="18" charset="0"/>
              </a:rPr>
              <a:t>q</a:t>
            </a:r>
            <a:r>
              <a:rPr lang="ru-RU" sz="2000" b="1" i="1" dirty="0">
                <a:solidFill>
                  <a:srgbClr val="00823B"/>
                </a:solidFill>
                <a:cs typeface="Times New Roman" panose="02020603050405020304" pitchFamily="18" charset="0"/>
              </a:rPr>
              <a:t>)</a:t>
            </a:r>
            <a:r>
              <a:rPr lang="ru-RU" sz="2000" b="1" dirty="0">
                <a:solidFill>
                  <a:srgbClr val="00823B"/>
                </a:solidFill>
                <a:cs typeface="Times New Roman" panose="02020603050405020304" pitchFamily="18" charset="0"/>
              </a:rPr>
              <a:t>,                                        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None/>
              <a:defRPr/>
            </a:pPr>
            <a:r>
              <a:rPr lang="ru-RU" sz="2000" dirty="0">
                <a:cs typeface="Times New Roman" panose="02020603050405020304" pitchFamily="18" charset="0"/>
              </a:rPr>
              <a:t>где </a:t>
            </a:r>
            <a:r>
              <a:rPr lang="ru-RU" sz="2000" b="1" dirty="0">
                <a:cs typeface="Times New Roman" panose="02020603050405020304" pitchFamily="18" charset="0"/>
              </a:rPr>
              <a:t>	</a:t>
            </a:r>
            <a:r>
              <a:rPr lang="en-US" sz="2000" b="1" i="1" dirty="0" err="1">
                <a:solidFill>
                  <a:srgbClr val="00823B"/>
                </a:solidFill>
                <a:cs typeface="Times New Roman" panose="02020603050405020304" pitchFamily="18" charset="0"/>
              </a:rPr>
              <a:t>Z</a:t>
            </a:r>
            <a:r>
              <a:rPr lang="en-US" sz="2000" b="1" i="1" baseline="30000" dirty="0" err="1">
                <a:solidFill>
                  <a:srgbClr val="00823B"/>
                </a:solidFill>
                <a:cs typeface="Times New Roman" panose="02020603050405020304" pitchFamily="18" charset="0"/>
              </a:rPr>
              <a:t>k</a:t>
            </a:r>
            <a:r>
              <a:rPr lang="ru-RU" sz="2000" b="1" dirty="0">
                <a:solidFill>
                  <a:srgbClr val="00823B"/>
                </a:solidFill>
                <a:cs typeface="Times New Roman" panose="02020603050405020304" pitchFamily="18" charset="0"/>
              </a:rPr>
              <a:t> </a:t>
            </a:r>
            <a:r>
              <a:rPr lang="ru-RU" sz="2000" dirty="0">
                <a:cs typeface="Times New Roman" panose="02020603050405020304" pitchFamily="18" charset="0"/>
              </a:rPr>
              <a:t>–координаты пространства </a:t>
            </a:r>
            <a:r>
              <a:rPr lang="en-US" sz="2000" b="1" i="1" dirty="0">
                <a:solidFill>
                  <a:srgbClr val="00823B"/>
                </a:solidFill>
                <a:cs typeface="Times New Roman" panose="02020603050405020304" pitchFamily="18" charset="0"/>
              </a:rPr>
              <a:t>V</a:t>
            </a:r>
            <a:r>
              <a:rPr lang="ru-RU" sz="2000" dirty="0">
                <a:solidFill>
                  <a:srgbClr val="00823B"/>
                </a:solidFill>
                <a:cs typeface="Times New Roman" panose="02020603050405020304" pitchFamily="18" charset="0"/>
              </a:rPr>
              <a:t> (</a:t>
            </a:r>
            <a:r>
              <a:rPr lang="en-US" sz="2000" i="1" dirty="0">
                <a:solidFill>
                  <a:srgbClr val="00823B"/>
                </a:solidFill>
                <a:cs typeface="Times New Roman" panose="02020603050405020304" pitchFamily="18" charset="0"/>
              </a:rPr>
              <a:t>k</a:t>
            </a:r>
            <a:r>
              <a:rPr lang="ru-RU" sz="2000" dirty="0">
                <a:solidFill>
                  <a:srgbClr val="00823B"/>
                </a:solidFill>
                <a:cs typeface="Times New Roman" panose="02020603050405020304" pitchFamily="18" charset="0"/>
              </a:rPr>
              <a:t> = 1,2,3); </a:t>
            </a:r>
            <a:r>
              <a:rPr lang="en-US" sz="2000" b="1" i="1" dirty="0" err="1">
                <a:solidFill>
                  <a:srgbClr val="00823B"/>
                </a:solidFill>
                <a:cs typeface="Times New Roman" panose="02020603050405020304" pitchFamily="18" charset="0"/>
              </a:rPr>
              <a:t>t</a:t>
            </a:r>
            <a:r>
              <a:rPr lang="en-US" sz="2000" b="1" i="1" baseline="30000" dirty="0" err="1">
                <a:solidFill>
                  <a:srgbClr val="00823B"/>
                </a:solidFill>
                <a:cs typeface="Times New Roman" panose="02020603050405020304" pitchFamily="18" charset="0"/>
              </a:rPr>
              <a:t>p</a:t>
            </a:r>
            <a:r>
              <a:rPr lang="ru-RU" sz="2000" dirty="0">
                <a:solidFill>
                  <a:srgbClr val="00823B"/>
                </a:solidFill>
                <a:cs typeface="Times New Roman" panose="02020603050405020304" pitchFamily="18" charset="0"/>
              </a:rPr>
              <a:t> </a:t>
            </a:r>
            <a:r>
              <a:rPr lang="ru-RU" sz="2000" dirty="0">
                <a:cs typeface="Times New Roman" panose="02020603050405020304" pitchFamily="18" charset="0"/>
              </a:rPr>
              <a:t>– пространство прогнозирующих (косвенных) характеристик (их число </a:t>
            </a:r>
            <a:r>
              <a:rPr lang="en-US" sz="2000" i="1" dirty="0">
                <a:cs typeface="Times New Roman" panose="02020603050405020304" pitchFamily="18" charset="0"/>
              </a:rPr>
              <a:t>p</a:t>
            </a:r>
            <a:r>
              <a:rPr lang="ru-RU" sz="2000" dirty="0">
                <a:cs typeface="Times New Roman" panose="02020603050405020304" pitchFamily="18" charset="0"/>
              </a:rPr>
              <a:t>); </a:t>
            </a:r>
            <a:r>
              <a:rPr lang="en-US" sz="2000" b="1" i="1" dirty="0" err="1">
                <a:solidFill>
                  <a:srgbClr val="009A46"/>
                </a:solidFill>
                <a:cs typeface="Times New Roman" panose="02020603050405020304" pitchFamily="18" charset="0"/>
              </a:rPr>
              <a:t>T</a:t>
            </a:r>
            <a:r>
              <a:rPr lang="en-US" sz="2000" b="1" i="1" baseline="30000" dirty="0" err="1">
                <a:solidFill>
                  <a:srgbClr val="009A46"/>
                </a:solidFill>
                <a:cs typeface="Times New Roman" panose="02020603050405020304" pitchFamily="18" charset="0"/>
              </a:rPr>
              <a:t>q</a:t>
            </a:r>
            <a:r>
              <a:rPr lang="ru-RU" sz="2000" dirty="0">
                <a:solidFill>
                  <a:srgbClr val="009A46"/>
                </a:solidFill>
                <a:cs typeface="Times New Roman" panose="02020603050405020304" pitchFamily="18" charset="0"/>
              </a:rPr>
              <a:t> </a:t>
            </a:r>
            <a:r>
              <a:rPr lang="ru-RU" sz="2000" dirty="0">
                <a:cs typeface="Times New Roman" panose="02020603050405020304" pitchFamily="18" charset="0"/>
              </a:rPr>
              <a:t>– пространство целевых характеристик прогноза </a:t>
            </a:r>
            <a:endParaRPr lang="en-US" sz="2000" dirty="0"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Aft>
                <a:spcPts val="0"/>
              </a:spcAft>
              <a:buNone/>
              <a:defRPr/>
            </a:pPr>
            <a:r>
              <a:rPr lang="ru-RU" sz="2000" dirty="0">
                <a:cs typeface="Times New Roman" panose="02020603050405020304" pitchFamily="18" charset="0"/>
              </a:rPr>
              <a:t>(их число </a:t>
            </a:r>
            <a:r>
              <a:rPr lang="en-US" sz="2000" b="1" i="1" dirty="0">
                <a:solidFill>
                  <a:srgbClr val="00823B"/>
                </a:solidFill>
                <a:cs typeface="Times New Roman" panose="02020603050405020304" pitchFamily="18" charset="0"/>
              </a:rPr>
              <a:t>q</a:t>
            </a:r>
            <a:r>
              <a:rPr lang="ru-RU" sz="2000" b="1" dirty="0">
                <a:solidFill>
                  <a:srgbClr val="00823B"/>
                </a:solidFill>
                <a:cs typeface="Times New Roman" panose="02020603050405020304" pitchFamily="18" charset="0"/>
              </a:rPr>
              <a:t>, </a:t>
            </a:r>
            <a:r>
              <a:rPr lang="en-US" sz="2000" b="1" i="1" dirty="0">
                <a:solidFill>
                  <a:srgbClr val="00823B"/>
                </a:solidFill>
                <a:cs typeface="Times New Roman" panose="02020603050405020304" pitchFamily="18" charset="0"/>
              </a:rPr>
              <a:t>q</a:t>
            </a:r>
            <a:r>
              <a:rPr lang="ru-RU" sz="2000" b="1" dirty="0">
                <a:solidFill>
                  <a:srgbClr val="00823B"/>
                </a:solidFill>
                <a:cs typeface="Times New Roman" panose="02020603050405020304" pitchFamily="18" charset="0"/>
              </a:rPr>
              <a:t>&lt;</a:t>
            </a:r>
            <a:r>
              <a:rPr lang="en-US" sz="2000" b="1" i="1" dirty="0">
                <a:solidFill>
                  <a:srgbClr val="00823B"/>
                </a:solidFill>
                <a:cs typeface="Times New Roman" panose="02020603050405020304" pitchFamily="18" charset="0"/>
              </a:rPr>
              <a:t>p</a:t>
            </a:r>
            <a:r>
              <a:rPr lang="ru-RU" sz="2000" b="1" dirty="0">
                <a:solidFill>
                  <a:srgbClr val="00823B"/>
                </a:solidFill>
                <a:cs typeface="Times New Roman" panose="02020603050405020304" pitchFamily="18" charset="0"/>
              </a:rPr>
              <a:t>, </a:t>
            </a:r>
            <a:r>
              <a:rPr lang="ru-RU" sz="2000" dirty="0">
                <a:cs typeface="Times New Roman" panose="02020603050405020304" pitchFamily="18" charset="0"/>
              </a:rPr>
              <a:t>обычно </a:t>
            </a:r>
            <a:r>
              <a:rPr lang="en-US" sz="2000" b="1" i="1" dirty="0">
                <a:solidFill>
                  <a:srgbClr val="00823B"/>
                </a:solidFill>
                <a:cs typeface="Times New Roman" panose="02020603050405020304" pitchFamily="18" charset="0"/>
              </a:rPr>
              <a:t>q</a:t>
            </a:r>
            <a:r>
              <a:rPr lang="ru-RU" sz="2000" b="1" dirty="0">
                <a:solidFill>
                  <a:srgbClr val="00823B"/>
                </a:solidFill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823B"/>
                </a:solidFill>
                <a:cs typeface="Times New Roman" panose="02020603050405020304" pitchFamily="18" charset="0"/>
              </a:rPr>
              <a:t>= 1</a:t>
            </a:r>
            <a:r>
              <a:rPr lang="ru-RU" sz="2000" dirty="0">
                <a:cs typeface="Times New Roman" panose="02020603050405020304" pitchFamily="18" charset="0"/>
              </a:rPr>
              <a:t>);  </a:t>
            </a:r>
            <a:r>
              <a:rPr lang="ru-RU" sz="2000" b="1" i="1" dirty="0">
                <a:solidFill>
                  <a:srgbClr val="00823B"/>
                </a:solidFill>
                <a:cs typeface="Times New Roman" panose="02020603050405020304" pitchFamily="18" charset="0"/>
              </a:rPr>
              <a:t>А</a:t>
            </a:r>
            <a:r>
              <a:rPr lang="ru-RU" sz="2000" dirty="0">
                <a:solidFill>
                  <a:srgbClr val="00823B"/>
                </a:solidFill>
                <a:cs typeface="Times New Roman" panose="02020603050405020304" pitchFamily="18" charset="0"/>
              </a:rPr>
              <a:t> </a:t>
            </a:r>
            <a:r>
              <a:rPr lang="ru-RU" sz="2000" dirty="0">
                <a:cs typeface="Times New Roman" panose="02020603050405020304" pitchFamily="18" charset="0"/>
              </a:rPr>
              <a:t>– оператор перехода из </a:t>
            </a:r>
            <a:r>
              <a:rPr lang="en-US" sz="2000" b="1" i="1" dirty="0" err="1">
                <a:solidFill>
                  <a:srgbClr val="00823B"/>
                </a:solidFill>
                <a:cs typeface="Times New Roman" panose="02020603050405020304" pitchFamily="18" charset="0"/>
              </a:rPr>
              <a:t>t</a:t>
            </a:r>
            <a:r>
              <a:rPr lang="en-US" sz="2000" b="1" i="1" baseline="30000" dirty="0" err="1">
                <a:solidFill>
                  <a:srgbClr val="00823B"/>
                </a:solidFill>
                <a:cs typeface="Times New Roman" panose="02020603050405020304" pitchFamily="18" charset="0"/>
              </a:rPr>
              <a:t>p</a:t>
            </a:r>
            <a:r>
              <a:rPr lang="ru-RU" sz="2000" dirty="0">
                <a:solidFill>
                  <a:srgbClr val="00823B"/>
                </a:solidFill>
                <a:cs typeface="Times New Roman" panose="02020603050405020304" pitchFamily="18" charset="0"/>
              </a:rPr>
              <a:t> </a:t>
            </a:r>
            <a:r>
              <a:rPr lang="ru-RU" sz="2000" dirty="0">
                <a:cs typeface="Times New Roman" panose="02020603050405020304" pitchFamily="18" charset="0"/>
              </a:rPr>
              <a:t>в </a:t>
            </a:r>
            <a:r>
              <a:rPr lang="en-US" sz="2000" b="1" i="1" dirty="0" err="1">
                <a:solidFill>
                  <a:srgbClr val="00823B"/>
                </a:solidFill>
                <a:cs typeface="Times New Roman" panose="02020603050405020304" pitchFamily="18" charset="0"/>
              </a:rPr>
              <a:t>T</a:t>
            </a:r>
            <a:r>
              <a:rPr lang="en-US" sz="2000" b="1" i="1" baseline="30000" dirty="0" err="1">
                <a:solidFill>
                  <a:srgbClr val="00823B"/>
                </a:solidFill>
                <a:cs typeface="Times New Roman" panose="02020603050405020304" pitchFamily="18" charset="0"/>
              </a:rPr>
              <a:t>q</a:t>
            </a:r>
            <a:r>
              <a:rPr lang="ru-RU" sz="2000" b="1" dirty="0">
                <a:cs typeface="Times New Roman" panose="02020603050405020304" pitchFamily="18" charset="0"/>
              </a:rPr>
              <a:t>.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None/>
              <a:defRPr/>
            </a:pPr>
            <a:r>
              <a:rPr lang="ru-RU" sz="2000" b="1" dirty="0">
                <a:solidFill>
                  <a:srgbClr val="990000"/>
                </a:solidFill>
                <a:cs typeface="Times New Roman" panose="02020603050405020304" pitchFamily="18" charset="0"/>
              </a:rPr>
              <a:t>Цифровое (количественное) прогнозирование</a:t>
            </a:r>
            <a:r>
              <a:rPr lang="ru-RU" sz="2000" b="1" dirty="0">
                <a:solidFill>
                  <a:srgbClr val="C00000"/>
                </a:solidFill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None/>
              <a:defRPr/>
            </a:pPr>
            <a:r>
              <a:rPr lang="ru-RU" sz="1800" dirty="0">
                <a:cs typeface="Times New Roman" panose="02020603050405020304" pitchFamily="18" charset="0"/>
              </a:rPr>
              <a:t>	 	       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800" dirty="0">
                <a:cs typeface="Times New Roman" panose="02020603050405020304" pitchFamily="18" charset="0"/>
              </a:rPr>
              <a:t>где   </a:t>
            </a:r>
            <a:r>
              <a:rPr lang="en-US" sz="1800" b="1" i="1" dirty="0">
                <a:solidFill>
                  <a:srgbClr val="00823B"/>
                </a:solidFill>
                <a:cs typeface="Times New Roman" panose="02020603050405020304" pitchFamily="18" charset="0"/>
              </a:rPr>
              <a:t>P[T(Z)] </a:t>
            </a:r>
            <a:r>
              <a:rPr lang="en-US" sz="1800" dirty="0">
                <a:cs typeface="Times New Roman" panose="02020603050405020304" pitchFamily="18" charset="0"/>
              </a:rPr>
              <a:t>– </a:t>
            </a:r>
            <a:r>
              <a:rPr lang="ru-RU" sz="1800" dirty="0">
                <a:cs typeface="Times New Roman" panose="02020603050405020304" pitchFamily="18" charset="0"/>
              </a:rPr>
              <a:t>распределение целевой  характеристики </a:t>
            </a:r>
            <a:r>
              <a:rPr lang="ru-RU" sz="1800" b="1" dirty="0">
                <a:cs typeface="Times New Roman" panose="02020603050405020304" pitchFamily="18" charset="0"/>
              </a:rPr>
              <a:t>прогноза в точках с координатами </a:t>
            </a:r>
            <a:r>
              <a:rPr lang="ru-RU" sz="1800" b="1" i="1" dirty="0">
                <a:solidFill>
                  <a:srgbClr val="00823B"/>
                </a:solidFill>
                <a:cs typeface="Times New Roman" panose="02020603050405020304" pitchFamily="18" charset="0"/>
              </a:rPr>
              <a:t>Z</a:t>
            </a:r>
            <a:r>
              <a:rPr lang="ru-RU" sz="1800" b="1" dirty="0">
                <a:solidFill>
                  <a:srgbClr val="00823B"/>
                </a:solidFill>
                <a:cs typeface="Times New Roman" panose="02020603050405020304" pitchFamily="18" charset="0"/>
              </a:rPr>
              <a:t>;  </a:t>
            </a:r>
            <a:r>
              <a:rPr lang="en-US" sz="1800" b="1" i="1" dirty="0" err="1">
                <a:solidFill>
                  <a:srgbClr val="00823B"/>
                </a:solidFill>
                <a:cs typeface="Times New Roman" panose="02020603050405020304" pitchFamily="18" charset="0"/>
              </a:rPr>
              <a:t>t</a:t>
            </a:r>
            <a:r>
              <a:rPr lang="en-US" sz="1800" b="1" i="1" baseline="-25000" dirty="0" err="1">
                <a:solidFill>
                  <a:srgbClr val="00823B"/>
                </a:solidFill>
                <a:cs typeface="Times New Roman" panose="02020603050405020304" pitchFamily="18" charset="0"/>
              </a:rPr>
              <a:t>j</a:t>
            </a:r>
            <a:r>
              <a:rPr lang="ru-RU" sz="1800" b="1" i="1" dirty="0">
                <a:solidFill>
                  <a:srgbClr val="00823B"/>
                </a:solidFill>
                <a:cs typeface="Times New Roman" panose="02020603050405020304" pitchFamily="18" charset="0"/>
              </a:rPr>
              <a:t>(</a:t>
            </a:r>
            <a:r>
              <a:rPr lang="en-US" sz="1800" b="1" i="1" dirty="0">
                <a:solidFill>
                  <a:srgbClr val="00823B"/>
                </a:solidFill>
                <a:cs typeface="Times New Roman" panose="02020603050405020304" pitchFamily="18" charset="0"/>
              </a:rPr>
              <a:t>Z</a:t>
            </a:r>
            <a:r>
              <a:rPr lang="ru-RU" sz="1800" b="1" i="1" dirty="0">
                <a:solidFill>
                  <a:srgbClr val="00823B"/>
                </a:solidFill>
                <a:cs typeface="Times New Roman" panose="02020603050405020304" pitchFamily="18" charset="0"/>
              </a:rPr>
              <a:t>) </a:t>
            </a:r>
            <a:r>
              <a:rPr lang="ru-RU" sz="1800" b="1" dirty="0">
                <a:cs typeface="Times New Roman" panose="02020603050405020304" pitchFamily="18" charset="0"/>
              </a:rPr>
              <a:t>–  прогнозирующие (косвенные) характеристики, </a:t>
            </a:r>
            <a:r>
              <a:rPr lang="ru-RU" sz="1800" dirty="0">
                <a:cs typeface="Times New Roman" panose="02020603050405020304" pitchFamily="18" charset="0"/>
              </a:rPr>
              <a:t>являющаяся функцией пространственных координат </a:t>
            </a:r>
            <a:r>
              <a:rPr lang="ru-RU" sz="1800" b="1" i="1" dirty="0">
                <a:solidFill>
                  <a:srgbClr val="00823B"/>
                </a:solidFill>
                <a:cs typeface="Times New Roman" panose="02020603050405020304" pitchFamily="18" charset="0"/>
              </a:rPr>
              <a:t>Z </a:t>
            </a:r>
            <a:r>
              <a:rPr lang="en-US" sz="1800" b="1" i="1" dirty="0">
                <a:solidFill>
                  <a:srgbClr val="00823B"/>
                </a:solidFill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823B"/>
                </a:solidFill>
                <a:cs typeface="Times New Roman" panose="02020603050405020304" pitchFamily="18" charset="0"/>
              </a:rPr>
              <a:t>в </a:t>
            </a:r>
            <a:r>
              <a:rPr lang="en-US" sz="1800" b="1" i="1" dirty="0">
                <a:solidFill>
                  <a:srgbClr val="00823B"/>
                </a:solidFill>
                <a:cs typeface="Times New Roman" panose="02020603050405020304" pitchFamily="18" charset="0"/>
              </a:rPr>
              <a:t>V</a:t>
            </a:r>
            <a:r>
              <a:rPr lang="ru-RU" sz="1800" dirty="0">
                <a:solidFill>
                  <a:srgbClr val="00823B"/>
                </a:solidFill>
                <a:cs typeface="Times New Roman" panose="02020603050405020304" pitchFamily="18" charset="0"/>
              </a:rPr>
              <a:t>;</a:t>
            </a:r>
            <a:r>
              <a:rPr lang="ru-RU" sz="1800" i="1" dirty="0">
                <a:solidFill>
                  <a:srgbClr val="00823B"/>
                </a:solidFill>
                <a:cs typeface="Times New Roman" panose="02020603050405020304" pitchFamily="18" charset="0"/>
              </a:rPr>
              <a:t>  </a:t>
            </a:r>
            <a:r>
              <a:rPr lang="en-US" sz="1800" b="1" i="1" dirty="0">
                <a:solidFill>
                  <a:srgbClr val="00823B"/>
                </a:solidFill>
                <a:cs typeface="Times New Roman" panose="02020603050405020304" pitchFamily="18" charset="0"/>
              </a:rPr>
              <a:t>p</a:t>
            </a:r>
            <a:r>
              <a:rPr lang="ru-RU" sz="1800" dirty="0">
                <a:solidFill>
                  <a:srgbClr val="00823B"/>
                </a:solidFill>
                <a:cs typeface="Times New Roman" panose="02020603050405020304" pitchFamily="18" charset="0"/>
              </a:rPr>
              <a:t> </a:t>
            </a:r>
            <a:r>
              <a:rPr lang="ru-RU" sz="1800" dirty="0">
                <a:cs typeface="Times New Roman" panose="02020603050405020304" pitchFamily="18" charset="0"/>
              </a:rPr>
              <a:t>– число прогнозирующих характеристик; </a:t>
            </a:r>
            <a:r>
              <a:rPr lang="ru-RU" sz="1800" b="1" i="1" dirty="0">
                <a:solidFill>
                  <a:srgbClr val="00823B"/>
                </a:solidFill>
                <a:cs typeface="Times New Roman" panose="02020603050405020304" pitchFamily="18" charset="0"/>
              </a:rPr>
              <a:t>Θ</a:t>
            </a:r>
            <a:r>
              <a:rPr lang="ru-RU" sz="1800" dirty="0">
                <a:solidFill>
                  <a:srgbClr val="00823B"/>
                </a:solidFill>
                <a:cs typeface="Times New Roman" panose="02020603050405020304" pitchFamily="18" charset="0"/>
              </a:rPr>
              <a:t> </a:t>
            </a:r>
            <a:r>
              <a:rPr lang="ru-RU" sz="1800" dirty="0">
                <a:cs typeface="Times New Roman" panose="02020603050405020304" pitchFamily="18" charset="0"/>
              </a:rPr>
              <a:t>– параметры.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200" dirty="0">
                <a:solidFill>
                  <a:srgbClr val="FF0000"/>
                </a:solidFill>
                <a:cs typeface="Times New Roman" panose="02020603050405020304" pitchFamily="18" charset="0"/>
              </a:rPr>
              <a:t>                        </a:t>
            </a:r>
            <a:r>
              <a:rPr lang="ru-RU" sz="2800" dirty="0">
                <a:cs typeface="Times New Roman" panose="02020603050405020304" pitchFamily="18" charset="0"/>
              </a:rPr>
              <a:t>Характеристики </a:t>
            </a:r>
            <a:r>
              <a:rPr lang="en-US" sz="2800" b="1" i="1" dirty="0" err="1">
                <a:solidFill>
                  <a:srgbClr val="00823B"/>
                </a:solidFill>
                <a:cs typeface="Times New Roman" panose="02020603050405020304" pitchFamily="18" charset="0"/>
              </a:rPr>
              <a:t>T</a:t>
            </a:r>
            <a:r>
              <a:rPr lang="en-US" sz="2800" b="1" i="1" baseline="30000" dirty="0" err="1">
                <a:solidFill>
                  <a:srgbClr val="00823B"/>
                </a:solidFill>
                <a:cs typeface="Times New Roman" panose="02020603050405020304" pitchFamily="18" charset="0"/>
              </a:rPr>
              <a:t>q</a:t>
            </a:r>
            <a:r>
              <a:rPr lang="ru-RU" sz="2800" b="1" i="1" baseline="30000" dirty="0">
                <a:solidFill>
                  <a:srgbClr val="00823B"/>
                </a:solidFill>
                <a:cs typeface="Times New Roman" panose="02020603050405020304" pitchFamily="18" charset="0"/>
              </a:rPr>
              <a:t> </a:t>
            </a:r>
            <a:r>
              <a:rPr lang="ru-RU" sz="2800" baseline="30000" dirty="0">
                <a:solidFill>
                  <a:srgbClr val="00823B"/>
                </a:solidFill>
                <a:cs typeface="Times New Roman" panose="02020603050405020304" pitchFamily="18" charset="0"/>
              </a:rPr>
              <a:t> </a:t>
            </a:r>
            <a:r>
              <a:rPr lang="ru-RU" sz="2800" dirty="0">
                <a:cs typeface="Times New Roman" panose="02020603050405020304" pitchFamily="18" charset="0"/>
              </a:rPr>
              <a:t> и </a:t>
            </a:r>
            <a:r>
              <a:rPr lang="en-US" sz="2800" b="1" i="1" dirty="0" err="1">
                <a:solidFill>
                  <a:srgbClr val="00823B"/>
                </a:solidFill>
                <a:cs typeface="Times New Roman" panose="02020603050405020304" pitchFamily="18" charset="0"/>
              </a:rPr>
              <a:t>t</a:t>
            </a:r>
            <a:r>
              <a:rPr lang="en-US" sz="2800" b="1" i="1" baseline="30000" dirty="0" err="1">
                <a:solidFill>
                  <a:srgbClr val="00823B"/>
                </a:solidFill>
                <a:cs typeface="Times New Roman" panose="02020603050405020304" pitchFamily="18" charset="0"/>
              </a:rPr>
              <a:t>p</a:t>
            </a:r>
            <a:r>
              <a:rPr lang="ru-RU" sz="2800" b="1" i="1" dirty="0">
                <a:solidFill>
                  <a:srgbClr val="00823B"/>
                </a:solidFill>
                <a:cs typeface="Times New Roman" panose="02020603050405020304" pitchFamily="18" charset="0"/>
              </a:rPr>
              <a:t> </a:t>
            </a:r>
            <a:r>
              <a:rPr lang="ru-RU" sz="2800" dirty="0">
                <a:cs typeface="Times New Roman" panose="02020603050405020304" pitchFamily="18" charset="0"/>
              </a:rPr>
              <a:t>должны коррелироваться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200" b="1" i="1" dirty="0">
                <a:solidFill>
                  <a:srgbClr val="00823B"/>
                </a:solidFill>
                <a:cs typeface="Times New Roman" panose="02020603050405020304" pitchFamily="18" charset="0"/>
              </a:rPr>
              <a:t>                           </a:t>
            </a:r>
            <a:r>
              <a:rPr lang="ru-RU" sz="3200" b="1" i="1" dirty="0">
                <a:solidFill>
                  <a:srgbClr val="D60000"/>
                </a:solidFill>
                <a:cs typeface="Times New Roman" panose="02020603050405020304" pitchFamily="18" charset="0"/>
              </a:rPr>
              <a:t>Корреляция кодирует информацию!</a:t>
            </a:r>
          </a:p>
        </p:txBody>
      </p:sp>
      <p:graphicFrame>
        <p:nvGraphicFramePr>
          <p:cNvPr id="10244" name="Object 2">
            <a:extLst>
              <a:ext uri="{FF2B5EF4-FFF2-40B4-BE49-F238E27FC236}">
                <a16:creationId xmlns:a16="http://schemas.microsoft.com/office/drawing/2014/main" id="{EB49546D-21AF-4962-8873-417528C114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126307"/>
              </p:ext>
            </p:extLst>
          </p:nvPr>
        </p:nvGraphicFramePr>
        <p:xfrm>
          <a:off x="4223792" y="4365104"/>
          <a:ext cx="3313112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3" imgW="1943100" imgH="584200" progId="Equation.DSMT4">
                  <p:embed/>
                </p:oleObj>
              </mc:Choice>
              <mc:Fallback>
                <p:oleObj name="Equation" r:id="rId3" imgW="1943100" imgH="5842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78000" contrast="8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3792" y="4365104"/>
                        <a:ext cx="3313112" cy="792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Стрелка вправо 7">
            <a:extLst>
              <a:ext uri="{FF2B5EF4-FFF2-40B4-BE49-F238E27FC236}">
                <a16:creationId xmlns:a16="http://schemas.microsoft.com/office/drawing/2014/main" id="{09214869-74E1-4578-B2CB-E9C684822751}"/>
              </a:ext>
            </a:extLst>
          </p:cNvPr>
          <p:cNvSpPr/>
          <p:nvPr/>
        </p:nvSpPr>
        <p:spPr bwMode="auto">
          <a:xfrm>
            <a:off x="6022437" y="2380507"/>
            <a:ext cx="360362" cy="144463"/>
          </a:xfrm>
          <a:prstGeom prst="rightArrow">
            <a:avLst/>
          </a:prstGeom>
          <a:solidFill>
            <a:srgbClr val="00823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Arial" charset="0"/>
              </a:rPr>
              <a:t>     </a:t>
            </a:r>
          </a:p>
        </p:txBody>
      </p:sp>
      <p:sp>
        <p:nvSpPr>
          <p:cNvPr id="9" name="Стрелка вправо 8">
            <a:extLst>
              <a:ext uri="{FF2B5EF4-FFF2-40B4-BE49-F238E27FC236}">
                <a16:creationId xmlns:a16="http://schemas.microsoft.com/office/drawing/2014/main" id="{1890E0C2-FEDF-4A56-8D40-FDC12D317A16}"/>
              </a:ext>
            </a:extLst>
          </p:cNvPr>
          <p:cNvSpPr/>
          <p:nvPr/>
        </p:nvSpPr>
        <p:spPr bwMode="auto">
          <a:xfrm>
            <a:off x="6744072" y="2391236"/>
            <a:ext cx="360363" cy="144463"/>
          </a:xfrm>
          <a:prstGeom prst="rightArrow">
            <a:avLst/>
          </a:prstGeom>
          <a:solidFill>
            <a:srgbClr val="00823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Arial" charset="0"/>
              </a:rPr>
              <a:t>     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72E23C-42E7-52DA-19FC-CF4B21CA0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D363FF-38A5-486D-9A7E-CFFBB3439D85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AA21C7-93B2-6EDA-61C1-7972828B8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408" y="0"/>
            <a:ext cx="11233248" cy="12192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Компоненты п</a:t>
            </a:r>
            <a:r>
              <a:rPr lang="ru-RU" sz="3200" b="1" dirty="0">
                <a:solidFill>
                  <a:srgbClr val="C00000"/>
                </a:solidFill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рогнозной оценки недр</a:t>
            </a:r>
            <a:endParaRPr lang="ru-RU" sz="3200" b="1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9219" name="Содержимое 2">
            <a:extLst>
              <a:ext uri="{FF2B5EF4-FFF2-40B4-BE49-F238E27FC236}">
                <a16:creationId xmlns:a16="http://schemas.microsoft.com/office/drawing/2014/main" id="{E63F260A-6D36-6B8B-8DA1-A296C59882C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376" y="908720"/>
            <a:ext cx="11233248" cy="5783088"/>
          </a:xfrm>
        </p:spPr>
        <p:txBody>
          <a:bodyPr/>
          <a:lstStyle/>
          <a:p>
            <a:pPr algn="just" eaLnBrk="1" hangingPunct="1"/>
            <a:r>
              <a:rPr lang="ru-RU" altLang="ru-RU" sz="2400" dirty="0"/>
              <a:t> </a:t>
            </a:r>
            <a:r>
              <a:rPr lang="ru-RU" altLang="ru-RU" sz="2800" b="1" dirty="0">
                <a:solidFill>
                  <a:srgbClr val="C00000"/>
                </a:solidFill>
              </a:rPr>
              <a:t>знания</a:t>
            </a:r>
            <a:r>
              <a:rPr lang="ru-RU" altLang="ru-RU" sz="2400" b="1" dirty="0">
                <a:solidFill>
                  <a:srgbClr val="C00000"/>
                </a:solidFill>
              </a:rPr>
              <a:t> </a:t>
            </a:r>
            <a:r>
              <a:rPr lang="ru-RU" altLang="ru-RU" sz="2400" b="1" i="1" dirty="0">
                <a:solidFill>
                  <a:srgbClr val="C00000"/>
                </a:solidFill>
                <a:effectLst/>
              </a:rPr>
              <a:t>(</a:t>
            </a:r>
            <a:r>
              <a:rPr lang="ru-RU" altLang="ru-RU" sz="2400" b="1" i="1" dirty="0">
                <a:solidFill>
                  <a:srgbClr val="C00000"/>
                </a:solidFill>
              </a:rPr>
              <a:t>модели, гипотезы, представления) </a:t>
            </a:r>
            <a:r>
              <a:rPr lang="ru-RU" altLang="ru-RU" sz="2400" dirty="0"/>
              <a:t>об условиях  формирования и закономерностях размещения рудных объектов в геологической среде </a:t>
            </a:r>
            <a:r>
              <a:rPr lang="ru-RU" altLang="ru-RU" sz="2400" dirty="0">
                <a:solidFill>
                  <a:srgbClr val="C00000"/>
                </a:solidFill>
              </a:rPr>
              <a:t>(</a:t>
            </a:r>
            <a:r>
              <a:rPr lang="ru-RU" altLang="ru-RU" sz="2000" b="1" i="1" dirty="0">
                <a:solidFill>
                  <a:srgbClr val="C00000"/>
                </a:solidFill>
              </a:rPr>
              <a:t>теоретико-методологическое обеспечение, необходимое для определения прогнозирующих характеристик геологического пространства</a:t>
            </a:r>
            <a:r>
              <a:rPr lang="ru-RU" altLang="ru-RU" sz="2400" dirty="0">
                <a:solidFill>
                  <a:srgbClr val="C00000"/>
                </a:solidFill>
              </a:rPr>
              <a:t>); </a:t>
            </a:r>
          </a:p>
          <a:p>
            <a:pPr marL="0" indent="0" algn="just">
              <a:buNone/>
            </a:pPr>
            <a:r>
              <a:rPr lang="ru-RU" sz="2400" b="1" i="1" dirty="0">
                <a:solidFill>
                  <a:srgbClr val="009A46"/>
                </a:solidFill>
                <a:ea typeface="+mj-ea"/>
                <a:cs typeface="+mj-cs"/>
              </a:rPr>
              <a:t>Базовая аксиома</a:t>
            </a:r>
            <a:r>
              <a:rPr lang="ru-RU" sz="2800" b="1" i="1" dirty="0">
                <a:solidFill>
                  <a:srgbClr val="009A46"/>
                </a:solidFill>
                <a:ea typeface="+mj-ea"/>
                <a:cs typeface="+mj-cs"/>
              </a:rPr>
              <a:t>:  </a:t>
            </a:r>
            <a:r>
              <a:rPr lang="ru-RU" sz="2000" b="1" i="1" dirty="0">
                <a:solidFill>
                  <a:srgbClr val="009A46"/>
                </a:solidFill>
                <a:ea typeface="Times New Roman" panose="02020603050405020304" pitchFamily="18" charset="0"/>
              </a:rPr>
              <a:t>рудные объекты (месторождения, рудные поля, рудные узлы, рудные районы) являются не случайными, а специфическими геологическими образованиями, которые  органично присущи земной коре и протекающим в ней процессам перераспределения вещества.     </a:t>
            </a:r>
            <a:r>
              <a:rPr lang="ru-RU" sz="1800" i="1" dirty="0">
                <a:ea typeface="Times New Roman" panose="02020603050405020304" pitchFamily="18" charset="0"/>
              </a:rPr>
              <a:t>(</a:t>
            </a:r>
            <a:r>
              <a:rPr lang="ru-RU" sz="1600" i="1" dirty="0">
                <a:ea typeface="Times New Roman" panose="02020603050405020304" pitchFamily="18" charset="0"/>
              </a:rPr>
              <a:t>аксиома ставит под сомнение металлогенические построения, основанные на случайном совмещении факторов, механистическом их сложении или использовании гипотез </a:t>
            </a:r>
            <a:r>
              <a:rPr lang="en-US" sz="1600" i="1" dirty="0">
                <a:ea typeface="Times New Roman" panose="02020603050405020304" pitchFamily="18" charset="0"/>
              </a:rPr>
              <a:t>ad hoc</a:t>
            </a:r>
            <a:r>
              <a:rPr lang="ru-RU" sz="1600" i="1" dirty="0">
                <a:ea typeface="Times New Roman" panose="02020603050405020304" pitchFamily="18" charset="0"/>
              </a:rPr>
              <a:t>)</a:t>
            </a:r>
            <a:r>
              <a:rPr lang="ru-RU" sz="1800" i="1" dirty="0">
                <a:ea typeface="Times New Roman" panose="02020603050405020304" pitchFamily="18" charset="0"/>
              </a:rPr>
              <a:t> </a:t>
            </a:r>
          </a:p>
          <a:p>
            <a:pPr algn="just" eaLnBrk="1" hangingPunct="1"/>
            <a:r>
              <a:rPr lang="ru-RU" altLang="ru-RU" sz="2400" dirty="0"/>
              <a:t> </a:t>
            </a:r>
            <a:r>
              <a:rPr lang="ru-RU" altLang="ru-RU" sz="2800" b="1" dirty="0">
                <a:solidFill>
                  <a:srgbClr val="C00000"/>
                </a:solidFill>
              </a:rPr>
              <a:t>информация</a:t>
            </a:r>
            <a:r>
              <a:rPr lang="ru-RU" altLang="ru-RU" sz="2800" dirty="0">
                <a:solidFill>
                  <a:srgbClr val="C00000"/>
                </a:solidFill>
              </a:rPr>
              <a:t> </a:t>
            </a:r>
            <a:r>
              <a:rPr lang="ru-RU" altLang="ru-RU" sz="2400" dirty="0"/>
              <a:t>о свойствах геологической среды </a:t>
            </a:r>
            <a:r>
              <a:rPr lang="ru-RU" altLang="ru-RU" sz="2400" dirty="0">
                <a:solidFill>
                  <a:srgbClr val="C00000"/>
                </a:solidFill>
              </a:rPr>
              <a:t>(</a:t>
            </a:r>
            <a:r>
              <a:rPr lang="ru-RU" altLang="ru-RU" sz="2400" b="1" i="1" dirty="0">
                <a:solidFill>
                  <a:srgbClr val="C00000"/>
                </a:solidFill>
              </a:rPr>
              <a:t>информационное обеспечение</a:t>
            </a:r>
            <a:r>
              <a:rPr lang="ru-RU" altLang="ru-RU" sz="2400" dirty="0"/>
              <a:t>); </a:t>
            </a:r>
          </a:p>
          <a:p>
            <a:pPr algn="just" eaLnBrk="1" hangingPunct="1"/>
            <a:r>
              <a:rPr lang="ru-RU" altLang="ru-RU" sz="2400" dirty="0"/>
              <a:t> </a:t>
            </a:r>
            <a:r>
              <a:rPr lang="ru-RU" altLang="ru-RU" sz="2800" b="1" dirty="0">
                <a:solidFill>
                  <a:srgbClr val="C00000"/>
                </a:solidFill>
              </a:rPr>
              <a:t>методы и технологии </a:t>
            </a:r>
            <a:r>
              <a:rPr lang="ru-RU" altLang="ru-RU" sz="2400" dirty="0"/>
              <a:t>преобразования знаний и информации в прогноз рудных объектов, т.е. получение «целевой» информации и новых знаний </a:t>
            </a:r>
            <a:r>
              <a:rPr lang="ru-RU" altLang="ru-RU" sz="2400" dirty="0">
                <a:solidFill>
                  <a:srgbClr val="C00000"/>
                </a:solidFill>
              </a:rPr>
              <a:t>(</a:t>
            </a:r>
            <a:r>
              <a:rPr lang="ru-RU" altLang="ru-RU" sz="2400" b="1" i="1" dirty="0">
                <a:solidFill>
                  <a:srgbClr val="C00000"/>
                </a:solidFill>
              </a:rPr>
              <a:t>технологии цифрового прогнозирования).</a:t>
            </a:r>
            <a:r>
              <a:rPr lang="ru-RU" altLang="ru-RU" sz="2400" b="1" i="1" dirty="0"/>
              <a:t> </a:t>
            </a:r>
            <a:endParaRPr lang="ru-RU" altLang="ru-RU" sz="2400" dirty="0"/>
          </a:p>
          <a:p>
            <a:pPr algn="just" eaLnBrk="1" hangingPunct="1"/>
            <a:endParaRPr lang="ru-RU" altLang="ru-RU" sz="2400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228A727-F09C-E9F7-9C34-DE0DE1733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D363FF-38A5-486D-9A7E-CFFBB3439D85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>
            <a:extLst>
              <a:ext uri="{FF2B5EF4-FFF2-40B4-BE49-F238E27FC236}">
                <a16:creationId xmlns:a16="http://schemas.microsoft.com/office/drawing/2014/main" id="{B67A1CA5-1B5E-451C-8BC2-97D6337C1EB8}"/>
              </a:ext>
            </a:extLst>
          </p:cNvPr>
          <p:cNvSpPr>
            <a:spLocks noGrp="1" noRot="1" noChangeArrowheads="1"/>
          </p:cNvSpPr>
          <p:nvPr>
            <p:ph type="ctrTitle"/>
          </p:nvPr>
        </p:nvSpPr>
        <p:spPr>
          <a:xfrm>
            <a:off x="587387" y="-459432"/>
            <a:ext cx="11017224" cy="2464904"/>
          </a:xfrm>
        </p:spPr>
        <p:txBody>
          <a:bodyPr rtlCol="0">
            <a:normAutofit/>
          </a:bodyPr>
          <a:lstStyle/>
          <a:p>
            <a:pPr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3200" b="1" dirty="0">
                <a:solidFill>
                  <a:srgbClr val="990000"/>
                </a:solidFill>
                <a:latin typeface="+mn-lt"/>
              </a:rPr>
              <a:t>Компонент «знания»</a:t>
            </a:r>
            <a:br>
              <a:rPr lang="ru-RU" sz="3200" b="1" dirty="0">
                <a:solidFill>
                  <a:srgbClr val="990000"/>
                </a:solidFill>
                <a:latin typeface="+mn-lt"/>
              </a:rPr>
            </a:br>
            <a:r>
              <a:rPr lang="ru-RU" sz="2000" b="1" dirty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Базовой моделью </a:t>
            </a:r>
            <a:r>
              <a:rPr lang="ru-RU" sz="200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формирования рудных объектов является </a:t>
            </a:r>
            <a:r>
              <a:rPr lang="ru-RU" sz="2000" b="1" dirty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модель перераспределения элементов «на месте»</a:t>
            </a:r>
            <a:r>
              <a:rPr lang="ru-RU" sz="2000" b="1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00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Такое перераспределение приводит к </a:t>
            </a:r>
            <a:r>
              <a:rPr lang="ru-RU" sz="2000" b="1" dirty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полярному структурированию полей концентрации</a:t>
            </a:r>
            <a:r>
              <a:rPr lang="ru-RU" sz="200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при котором рудные месторождения располагаются в областях накопления элементов (или их ближайшей периферии). </a:t>
            </a:r>
            <a:endParaRPr lang="ru-RU" sz="2400" dirty="0">
              <a:solidFill>
                <a:schemeClr val="bg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339" name="Picture 3">
            <a:extLst>
              <a:ext uri="{FF2B5EF4-FFF2-40B4-BE49-F238E27FC236}">
                <a16:creationId xmlns:a16="http://schemas.microsoft.com/office/drawing/2014/main" id="{29549C1D-99A4-457C-9701-16B9AD18A2CD}"/>
              </a:ext>
            </a:extLst>
          </p:cNvPr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3392" y="1988840"/>
            <a:ext cx="3745309" cy="3585964"/>
          </a:xfrm>
          <a:noFill/>
        </p:spPr>
      </p:pic>
      <p:sp>
        <p:nvSpPr>
          <p:cNvPr id="14340" name="Text Box 4">
            <a:extLst>
              <a:ext uri="{FF2B5EF4-FFF2-40B4-BE49-F238E27FC236}">
                <a16:creationId xmlns:a16="http://schemas.microsoft.com/office/drawing/2014/main" id="{56E6A0CD-047C-4799-9DAC-8651A9B23F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4806" y="5604409"/>
            <a:ext cx="8942387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78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b="1" i="1" dirty="0">
                <a:solidFill>
                  <a:srgbClr val="D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Следствие: наиболее простыми и естественными прогнозирующими характеристиками рудных объектов являются модели полей распределения рудных и других элементов.</a:t>
            </a:r>
            <a:endParaRPr lang="ru-RU" altLang="ru-RU" b="1" dirty="0">
              <a:solidFill>
                <a:srgbClr val="D6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341" name="Рисунок 373">
            <a:extLst>
              <a:ext uri="{FF2B5EF4-FFF2-40B4-BE49-F238E27FC236}">
                <a16:creationId xmlns:a16="http://schemas.microsoft.com/office/drawing/2014/main" id="{0C9AFDB2-30F5-4496-B44E-68EA2208DC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497" y="1988840"/>
            <a:ext cx="6988135" cy="3727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6DBAB95-AA8C-7279-46C9-52ED8A747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1A72E0-433A-41FB-8DCD-B9A531D16707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трелка: изогнутая вправо 7">
            <a:extLst>
              <a:ext uri="{FF2B5EF4-FFF2-40B4-BE49-F238E27FC236}">
                <a16:creationId xmlns:a16="http://schemas.microsoft.com/office/drawing/2014/main" id="{032C8E1B-7527-4C1D-A88A-33B1D3CE4A23}"/>
              </a:ext>
            </a:extLst>
          </p:cNvPr>
          <p:cNvSpPr/>
          <p:nvPr/>
        </p:nvSpPr>
        <p:spPr bwMode="auto">
          <a:xfrm>
            <a:off x="7752184" y="1700809"/>
            <a:ext cx="765175" cy="3129614"/>
          </a:xfrm>
          <a:prstGeom prst="curvedRightArrow">
            <a:avLst/>
          </a:prstGeom>
          <a:solidFill>
            <a:srgbClr val="00823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000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26627" name="Заголовок 1">
            <a:extLst>
              <a:ext uri="{FF2B5EF4-FFF2-40B4-BE49-F238E27FC236}">
                <a16:creationId xmlns:a16="http://schemas.microsoft.com/office/drawing/2014/main" id="{06C2D3EB-64C0-41EE-A8F1-5D9DA94E6A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49438" y="1"/>
            <a:ext cx="9144000" cy="1547813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200" b="1" dirty="0">
                <a:solidFill>
                  <a:srgbClr val="990000"/>
                </a:solidFill>
                <a:latin typeface="+mn-lt"/>
              </a:rPr>
              <a:t>Информационный компонент прогнозирования</a:t>
            </a:r>
            <a:br>
              <a:rPr lang="ru-RU" altLang="ru-RU" sz="3200" b="1" dirty="0">
                <a:solidFill>
                  <a:srgbClr val="990000"/>
                </a:solidFill>
                <a:latin typeface="+mn-lt"/>
              </a:rPr>
            </a:br>
            <a:endParaRPr lang="ru-RU" altLang="ru-RU" sz="3200" b="1" dirty="0">
              <a:solidFill>
                <a:srgbClr val="990000"/>
              </a:solidFill>
              <a:latin typeface="+mn-lt"/>
            </a:endParaRPr>
          </a:p>
        </p:txBody>
      </p:sp>
      <p:sp>
        <p:nvSpPr>
          <p:cNvPr id="3" name="Содержимое 2">
            <a:extLst>
              <a:ext uri="{FF2B5EF4-FFF2-40B4-BE49-F238E27FC236}">
                <a16:creationId xmlns:a16="http://schemas.microsoft.com/office/drawing/2014/main" id="{0D1F8004-D395-4D65-9861-CB693BA51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369" y="1052736"/>
            <a:ext cx="7376694" cy="2852738"/>
          </a:xfrm>
        </p:spPr>
        <p:txBody>
          <a:bodyPr rtlCol="0">
            <a:noAutofit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  Целевые </a:t>
            </a:r>
            <a:r>
              <a:rPr lang="ru-RU" sz="2000" dirty="0">
                <a:solidFill>
                  <a:srgbClr val="009A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000" b="1" i="1" dirty="0">
                <a:solidFill>
                  <a:srgbClr val="009A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u-RU" sz="2000" b="1" i="1" dirty="0">
                <a:solidFill>
                  <a:srgbClr val="009A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ru-RU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 прогнозирующие </a:t>
            </a:r>
            <a:r>
              <a:rPr lang="ru-RU" sz="2000" dirty="0">
                <a:solidFill>
                  <a:srgbClr val="009A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000" b="1" i="1" dirty="0" err="1">
                <a:solidFill>
                  <a:srgbClr val="009A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</a:t>
            </a:r>
            <a:r>
              <a:rPr lang="ru-RU" sz="2000" b="1" i="1" dirty="0">
                <a:solidFill>
                  <a:srgbClr val="009A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ru-RU" sz="2000" dirty="0">
                <a:solidFill>
                  <a:srgbClr val="009A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характеристики представляются в </a:t>
            </a:r>
            <a:r>
              <a:rPr lang="ru-RU" sz="2000" b="1" dirty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форме моделей (математических полей)</a:t>
            </a:r>
            <a:r>
              <a:rPr lang="ru-RU" sz="2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их распределения в геологическом пространстве </a:t>
            </a:r>
            <a:r>
              <a:rPr lang="en-US" sz="2000" b="1" i="1" dirty="0">
                <a:solidFill>
                  <a:srgbClr val="009A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ru-RU" sz="2000" b="1" i="1" dirty="0">
                <a:solidFill>
                  <a:srgbClr val="009A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Используются модели </a:t>
            </a:r>
            <a:r>
              <a:rPr lang="ru-RU" sz="2000" b="1" dirty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физические и виртуальные.</a:t>
            </a:r>
            <a:endParaRPr lang="en-US" sz="2000" b="1" dirty="0">
              <a:solidFill>
                <a:srgbClr val="99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fontAlgn="auto">
              <a:spcAft>
                <a:spcPts val="0"/>
              </a:spcAft>
              <a:defRPr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Вид моделей и параметры отображают различные аспекты распределения характеристик в геологическом пространстве.</a:t>
            </a:r>
          </a:p>
          <a:p>
            <a:pPr algn="just" fontAlgn="auto">
              <a:spcAft>
                <a:spcPts val="0"/>
              </a:spcAft>
              <a:defRPr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ru-RU" sz="2000" b="1" i="1" dirty="0">
                <a:solidFill>
                  <a:srgbClr val="D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базовой модели следует:</a:t>
            </a: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b="1" i="1" dirty="0">
                <a:solidFill>
                  <a:srgbClr val="D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Ключевыми характеристиками </a:t>
            </a: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b="1" i="1" dirty="0">
                <a:solidFill>
                  <a:srgbClr val="D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прогнозно-поисковых работ являются поля концентрации рудных и других элементов </a:t>
            </a:r>
          </a:p>
          <a:p>
            <a:pPr algn="just" fontAlgn="auto">
              <a:spcAft>
                <a:spcPts val="0"/>
              </a:spcAft>
              <a:defRPr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fontAlgn="auto">
              <a:spcAft>
                <a:spcPts val="0"/>
              </a:spcAft>
              <a:buNone/>
              <a:defRPr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629" name="Рисунок 4">
            <a:extLst>
              <a:ext uri="{FF2B5EF4-FFF2-40B4-BE49-F238E27FC236}">
                <a16:creationId xmlns:a16="http://schemas.microsoft.com/office/drawing/2014/main" id="{06146233-D936-417B-B60C-79053DC154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8"/>
          <a:stretch>
            <a:fillRect/>
          </a:stretch>
        </p:blipFill>
        <p:spPr bwMode="auto">
          <a:xfrm>
            <a:off x="8400256" y="719392"/>
            <a:ext cx="3627636" cy="2999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Рисунок 6">
            <a:extLst>
              <a:ext uri="{FF2B5EF4-FFF2-40B4-BE49-F238E27FC236}">
                <a16:creationId xmlns:a16="http://schemas.microsoft.com/office/drawing/2014/main" id="{A808098F-1295-407B-9781-6EC2B9132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3666" y="2394175"/>
            <a:ext cx="2154164" cy="445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1" name="TextBox 8">
            <a:extLst>
              <a:ext uri="{FF2B5EF4-FFF2-40B4-BE49-F238E27FC236}">
                <a16:creationId xmlns:a16="http://schemas.microsoft.com/office/drawing/2014/main" id="{88EF2B72-721D-4086-96F0-73E7ADC89A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662" y="5677139"/>
            <a:ext cx="683004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(Невысокая стоимость единицы геохимической информации.)</a:t>
            </a:r>
          </a:p>
          <a:p>
            <a:pPr algn="ctr" eaLnBrk="1" hangingPunct="1"/>
            <a:endParaRPr lang="ru-RU" altLang="ru-RU" sz="1600" b="1" i="1" dirty="0">
              <a:solidFill>
                <a:srgbClr val="D6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/>
            <a:endParaRPr lang="ru-RU" altLang="ru-RU" dirty="0">
              <a:solidFill>
                <a:srgbClr val="D6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DA6A0A-C02F-45E9-848C-6A2C81C7DF2B}"/>
              </a:ext>
            </a:extLst>
          </p:cNvPr>
          <p:cNvSpPr txBox="1"/>
          <p:nvPr/>
        </p:nvSpPr>
        <p:spPr>
          <a:xfrm>
            <a:off x="8517359" y="1575172"/>
            <a:ext cx="1585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9A46"/>
                </a:solidFill>
              </a:rPr>
              <a:t>ДАННЫЕ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1BF083-7290-46D7-AA6D-3A8AFC5F2C14}"/>
              </a:ext>
            </a:extLst>
          </p:cNvPr>
          <p:cNvSpPr txBox="1"/>
          <p:nvPr/>
        </p:nvSpPr>
        <p:spPr>
          <a:xfrm>
            <a:off x="8610600" y="4389811"/>
            <a:ext cx="1585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9A46"/>
                </a:solidFill>
              </a:rPr>
              <a:t>МОДЕЛИ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F08AEC8-D4B2-5EAB-B6D3-8771F64FE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D363FF-38A5-486D-9A7E-CFFBB3439D85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61DFFB-5114-4F51-B320-5EC8F0B60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5949" y="517916"/>
            <a:ext cx="9280102" cy="104775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200" b="1" dirty="0">
                <a:solidFill>
                  <a:srgbClr val="990000"/>
                </a:solidFill>
                <a:latin typeface="+mn-lt"/>
              </a:rPr>
              <a:t>Методы анализа содержаний элементов в пробах</a:t>
            </a:r>
            <a:br>
              <a:rPr lang="ru-RU" altLang="ru-RU" sz="3200" b="1" dirty="0">
                <a:solidFill>
                  <a:srgbClr val="990000"/>
                </a:solidFill>
                <a:latin typeface="+mn-lt"/>
              </a:rPr>
            </a:br>
            <a:endParaRPr lang="ru-RU" sz="3600" dirty="0">
              <a:solidFill>
                <a:srgbClr val="990000"/>
              </a:solidFill>
              <a:latin typeface="+mn-lt"/>
            </a:endParaRP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5E8CADB1-F9B4-4C59-B267-C1FB3226BA7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7408" y="1253331"/>
            <a:ext cx="10945217" cy="4351337"/>
          </a:xfrm>
        </p:spPr>
        <p:txBody>
          <a:bodyPr/>
          <a:lstStyle/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2800" b="1" dirty="0">
                <a:solidFill>
                  <a:schemeClr val="accent2">
                    <a:lumMod val="75000"/>
                  </a:schemeClr>
                </a:solidFill>
              </a:rPr>
              <a:t>Валовые содержания </a:t>
            </a:r>
            <a:r>
              <a:rPr lang="ru-RU" altLang="ru-RU" sz="2400" dirty="0"/>
              <a:t>элементов в коренных породах и рыхлых отложениях </a:t>
            </a:r>
            <a:r>
              <a:rPr lang="ru-RU" altLang="ru-RU" sz="2400" i="1" dirty="0"/>
              <a:t>(чувствительность в 3 – 5 раз ниже </a:t>
            </a:r>
            <a:r>
              <a:rPr lang="ru-RU" altLang="ru-RU" sz="2400" i="1" dirty="0" err="1"/>
              <a:t>кларка</a:t>
            </a:r>
            <a:r>
              <a:rPr lang="ru-RU" altLang="ru-RU" sz="2400" i="1" dirty="0"/>
              <a:t>);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endParaRPr lang="ru-RU" altLang="ru-RU" sz="2400" b="1" dirty="0">
              <a:solidFill>
                <a:srgbClr val="0000FF"/>
              </a:solidFill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3200" b="1" dirty="0">
                <a:solidFill>
                  <a:srgbClr val="990000"/>
                </a:solidFill>
              </a:rPr>
              <a:t>Фазовые методы </a:t>
            </a:r>
            <a:r>
              <a:rPr lang="ru-RU" altLang="ru-RU" sz="2400" dirty="0"/>
              <a:t>анализа (содержания подвижных форм элементов в почвах и рыхлых отложениях позволяют «просвечивать» геологическое пространство на глубину 400-600 м):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endParaRPr lang="ru-RU" altLang="ru-RU" sz="2400" b="1" i="1" dirty="0">
              <a:solidFill>
                <a:srgbClr val="C00000"/>
              </a:solidFill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400" i="1" dirty="0">
                <a:solidFill>
                  <a:srgbClr val="990000"/>
                </a:solidFill>
              </a:rPr>
              <a:t>- </a:t>
            </a:r>
            <a:r>
              <a:rPr lang="ru-RU" altLang="ru-RU" sz="2400" b="1" i="1" dirty="0">
                <a:solidFill>
                  <a:srgbClr val="990000"/>
                </a:solidFill>
              </a:rPr>
              <a:t>МПФ (</a:t>
            </a:r>
            <a:r>
              <a:rPr lang="en-US" altLang="ru-RU" sz="2400" b="1" i="1" dirty="0">
                <a:solidFill>
                  <a:srgbClr val="990000"/>
                </a:solidFill>
              </a:rPr>
              <a:t>MMI)</a:t>
            </a:r>
            <a:r>
              <a:rPr lang="ru-RU" altLang="ru-RU" sz="2400" b="1" i="1" dirty="0">
                <a:solidFill>
                  <a:srgbClr val="990000"/>
                </a:solidFill>
              </a:rPr>
              <a:t> </a:t>
            </a:r>
            <a:r>
              <a:rPr lang="ru-RU" altLang="ru-RU" sz="2400" i="1" dirty="0"/>
              <a:t>– металлоорганические формы металлов (</a:t>
            </a:r>
            <a:r>
              <a:rPr lang="ru-RU" altLang="ru-RU" sz="2400" i="1" dirty="0" err="1"/>
              <a:t>фульваты</a:t>
            </a:r>
            <a:r>
              <a:rPr lang="ru-RU" altLang="ru-RU" sz="2400" i="1" dirty="0"/>
              <a:t>, гуматы</a:t>
            </a:r>
            <a:r>
              <a:rPr lang="en-US" altLang="ru-RU" sz="2400" i="1" dirty="0"/>
              <a:t> </a:t>
            </a:r>
            <a:r>
              <a:rPr lang="ru-RU" altLang="ru-RU" sz="2400" i="1" dirty="0"/>
              <a:t>и пр.) в почвах;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400" i="1" dirty="0">
                <a:solidFill>
                  <a:srgbClr val="990000"/>
                </a:solidFill>
              </a:rPr>
              <a:t>- </a:t>
            </a:r>
            <a:r>
              <a:rPr lang="ru-RU" altLang="ru-RU" sz="2400" b="1" i="1" dirty="0">
                <a:solidFill>
                  <a:srgbClr val="990000"/>
                </a:solidFill>
              </a:rPr>
              <a:t>ТМГМ </a:t>
            </a:r>
            <a:r>
              <a:rPr lang="ru-RU" altLang="ru-RU" sz="2400" i="1" dirty="0"/>
              <a:t>– сорбированные формы металлов в окислах и гидроокислах </a:t>
            </a:r>
            <a:r>
              <a:rPr lang="en-US" altLang="ru-RU" sz="2400" i="1" dirty="0"/>
              <a:t>Fe, Mn;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400" i="1" dirty="0">
                <a:solidFill>
                  <a:srgbClr val="990000"/>
                </a:solidFill>
              </a:rPr>
              <a:t>- </a:t>
            </a:r>
            <a:r>
              <a:rPr lang="ru-RU" altLang="ru-RU" sz="2400" b="1" i="1" dirty="0">
                <a:solidFill>
                  <a:srgbClr val="990000"/>
                </a:solidFill>
              </a:rPr>
              <a:t>МДИ</a:t>
            </a:r>
            <a:r>
              <a:rPr lang="ru-RU" altLang="ru-RU" sz="2400" i="1" dirty="0">
                <a:solidFill>
                  <a:srgbClr val="990000"/>
                </a:solidFill>
              </a:rPr>
              <a:t> </a:t>
            </a:r>
            <a:r>
              <a:rPr lang="ru-RU" altLang="ru-RU" sz="2400" i="1" dirty="0"/>
              <a:t>– извлечение подвижных форм металлов  в электролит;</a:t>
            </a:r>
            <a:endParaRPr lang="ru-RU" altLang="ru-RU" sz="2400" i="1" dirty="0">
              <a:solidFill>
                <a:srgbClr val="C00000"/>
              </a:solidFill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400" i="1" dirty="0">
                <a:solidFill>
                  <a:srgbClr val="C00000"/>
                </a:solidFill>
              </a:rPr>
              <a:t>- </a:t>
            </a:r>
            <a:r>
              <a:rPr lang="en-US" altLang="ru-RU" sz="2400" b="1" i="1" dirty="0" err="1">
                <a:solidFill>
                  <a:srgbClr val="990000"/>
                </a:solidFill>
              </a:rPr>
              <a:t>IonicLich</a:t>
            </a:r>
            <a:r>
              <a:rPr lang="en-US" altLang="ru-RU" sz="2400" b="1" i="1" dirty="0">
                <a:solidFill>
                  <a:srgbClr val="990000"/>
                </a:solidFill>
              </a:rPr>
              <a:t> (Me-Ms23)</a:t>
            </a:r>
            <a:r>
              <a:rPr lang="ru-RU" altLang="ru-RU" sz="2400" b="1" i="1" dirty="0">
                <a:solidFill>
                  <a:srgbClr val="990000"/>
                </a:solidFill>
              </a:rPr>
              <a:t> </a:t>
            </a:r>
            <a:r>
              <a:rPr lang="ru-RU" altLang="ru-RU" sz="2400" i="1" dirty="0"/>
              <a:t>– извлечение подвижных форм металлов</a:t>
            </a:r>
            <a:r>
              <a:rPr lang="en-US" altLang="ru-RU" sz="2400" i="1" dirty="0"/>
              <a:t> </a:t>
            </a:r>
            <a:r>
              <a:rPr lang="ru-RU" altLang="ru-RU" sz="2400" i="1" dirty="0"/>
              <a:t>из почв.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6D1C0EC-CD89-4B1F-8486-FD9C912D28B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582952" y="332656"/>
            <a:ext cx="804749" cy="541193"/>
          </a:xfrm>
          <a:prstGeom prst="rect">
            <a:avLst/>
          </a:prstGeom>
        </p:spPr>
      </p:pic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994912A-A4FC-6E0E-D635-0DD5F98C5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D363FF-38A5-486D-9A7E-CFFBB3439D85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260709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огнозирование_Лось_01.04.2025.pptx" id="{28FC38D1-E123-4D42-B4C2-A3F2E62DD16B}" vid="{34681BC4-E29F-44E7-816C-84B40DEDF12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Майнекс25_Оценка недр_Лось</Template>
  <TotalTime>3922</TotalTime>
  <Words>1753</Words>
  <Application>Microsoft Office PowerPoint</Application>
  <PresentationFormat>Широкоэкранный</PresentationFormat>
  <Paragraphs>154</Paragraphs>
  <Slides>19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9" baseType="lpstr">
      <vt:lpstr>Arial</vt:lpstr>
      <vt:lpstr>Bahnschrift SemiBold SemiConden</vt:lpstr>
      <vt:lpstr>Calibri</vt:lpstr>
      <vt:lpstr>Calibri Light</vt:lpstr>
      <vt:lpstr>Garamond</vt:lpstr>
      <vt:lpstr>Symbol</vt:lpstr>
      <vt:lpstr>Times New Roman</vt:lpstr>
      <vt:lpstr>Wingdings</vt:lpstr>
      <vt:lpstr>Тема Office</vt:lpstr>
      <vt:lpstr>Equation</vt:lpstr>
      <vt:lpstr> Цифровые технологии оценки недр как фактор устойчивого развития Казахстана  Бессмысленно продолжать делать то же самое и ждать других результатов.         А.Эйнштейн        </vt:lpstr>
      <vt:lpstr>Презентация PowerPoint</vt:lpstr>
      <vt:lpstr>Презентация PowerPoint</vt:lpstr>
      <vt:lpstr>Презентация PowerPoint</vt:lpstr>
      <vt:lpstr>Постановка задачи и технология прогнозирования:</vt:lpstr>
      <vt:lpstr>Компоненты прогнозной оценки недр</vt:lpstr>
      <vt:lpstr>Компонент «знания» Базовой моделью формирования рудных объектов является модель перераспределения элементов «на месте». Такое перераспределение приводит к полярному структурированию полей концентрации, при котором рудные месторождения располагаются в областях накопления элементов (или их ближайшей периферии). </vt:lpstr>
      <vt:lpstr>Информационный компонент прогнозирования </vt:lpstr>
      <vt:lpstr>Методы анализа содержаний элементов в пробах </vt:lpstr>
      <vt:lpstr>Компонент «Методы и технологии прогнозирования»</vt:lpstr>
      <vt:lpstr>ПК ELAN </vt:lpstr>
      <vt:lpstr>Презентация PowerPoint</vt:lpstr>
      <vt:lpstr>Презентация PowerPoint</vt:lpstr>
      <vt:lpstr>Презентация PowerPoint</vt:lpstr>
      <vt:lpstr>Предлагаемые направления работ по научно-методологическому и технологическому обеспечению и развитию металлогенических и прогнозных исследований </vt:lpstr>
      <vt:lpstr>Использование искуcственного интеллекта при прогнозировании полезных ископаемых</vt:lpstr>
      <vt:lpstr>Шаги процесса управления научно-технологической модернизации и изменениями в геологоразведочной отрасли Казахстана (на основе модели Коттера) </vt:lpstr>
      <vt:lpstr>Ожидаемые результаты оценки недр  на рудные полезные ископаемые на основе фазовой геохимии, технологии многомодельного метода прогнозирования, комплекса программ ELAN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Оценка недр на рудные полезные ископаемые на основе фазовой геохимии, технологии многомодельного метода прогнозирования,  комплекса программ ELAN  в рамках проекта «Коммерческое внедрение программного комплекса для цифрового прогнозирования и тестирования в Жезказганском регионе с выделением перспективных  золоторудных участков»</dc:title>
  <dc:creator>user</dc:creator>
  <cp:lastModifiedBy>Los</cp:lastModifiedBy>
  <cp:revision>68</cp:revision>
  <cp:lastPrinted>2024-09-20T11:30:50Z</cp:lastPrinted>
  <dcterms:created xsi:type="dcterms:W3CDTF">2025-04-03T12:28:55Z</dcterms:created>
  <dcterms:modified xsi:type="dcterms:W3CDTF">2026-04-28T11:10:26Z</dcterms:modified>
</cp:coreProperties>
</file>